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ustomXml" Target="../customXml/item2.xml"/><Relationship Id="rId3" Type="http://schemas.openxmlformats.org/officeDocument/2006/relationships/viewProps" Target="viewProps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ustomXml" Target="../customXml/item1.xml"/><Relationship Id="rId2" Type="http://schemas.openxmlformats.org/officeDocument/2006/relationships/theme" Target="theme/theme1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tableStyles" Target="tableStyles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-1"/>
                </a:moveTo>
                <a:lnTo>
                  <a:pt x="0" y="-1"/>
                </a:lnTo>
                <a:lnTo>
                  <a:pt x="0" y="10286998"/>
                </a:lnTo>
                <a:lnTo>
                  <a:pt x="18288000" y="10286998"/>
                </a:lnTo>
                <a:lnTo>
                  <a:pt x="18288000" y="-1"/>
                </a:lnTo>
                <a:close/>
              </a:path>
            </a:pathLst>
          </a:custGeom>
          <a:solidFill>
            <a:srgbClr val="F9F5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4239747" y="2030348"/>
            <a:ext cx="818515" cy="457200"/>
          </a:xfrm>
          <a:custGeom>
            <a:avLst/>
            <a:gdLst/>
            <a:ahLst/>
            <a:cxnLst/>
            <a:rect l="l" t="t" r="r" b="b"/>
            <a:pathLst>
              <a:path w="818515" h="457200">
                <a:moveTo>
                  <a:pt x="774445" y="0"/>
                </a:moveTo>
                <a:lnTo>
                  <a:pt x="43814" y="0"/>
                </a:lnTo>
                <a:lnTo>
                  <a:pt x="20954" y="12700"/>
                </a:lnTo>
                <a:lnTo>
                  <a:pt x="5587" y="38100"/>
                </a:lnTo>
                <a:lnTo>
                  <a:pt x="0" y="63500"/>
                </a:lnTo>
                <a:lnTo>
                  <a:pt x="0" y="457200"/>
                </a:lnTo>
                <a:lnTo>
                  <a:pt x="143128" y="457200"/>
                </a:lnTo>
                <a:lnTo>
                  <a:pt x="143128" y="139700"/>
                </a:lnTo>
                <a:lnTo>
                  <a:pt x="818260" y="139700"/>
                </a:lnTo>
                <a:lnTo>
                  <a:pt x="818260" y="63500"/>
                </a:lnTo>
                <a:lnTo>
                  <a:pt x="812672" y="38100"/>
                </a:lnTo>
                <a:lnTo>
                  <a:pt x="797305" y="12700"/>
                </a:lnTo>
                <a:lnTo>
                  <a:pt x="774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5352521" y="2030348"/>
            <a:ext cx="818515" cy="457200"/>
          </a:xfrm>
          <a:custGeom>
            <a:avLst/>
            <a:gdLst/>
            <a:ahLst/>
            <a:cxnLst/>
            <a:rect l="l" t="t" r="r" b="b"/>
            <a:pathLst>
              <a:path w="818515" h="457200">
                <a:moveTo>
                  <a:pt x="774572" y="0"/>
                </a:moveTo>
                <a:lnTo>
                  <a:pt x="43814" y="0"/>
                </a:lnTo>
                <a:lnTo>
                  <a:pt x="21081" y="12700"/>
                </a:lnTo>
                <a:lnTo>
                  <a:pt x="5714" y="38100"/>
                </a:lnTo>
                <a:lnTo>
                  <a:pt x="0" y="63500"/>
                </a:lnTo>
                <a:lnTo>
                  <a:pt x="0" y="457200"/>
                </a:lnTo>
                <a:lnTo>
                  <a:pt x="143255" y="457200"/>
                </a:lnTo>
                <a:lnTo>
                  <a:pt x="143255" y="139700"/>
                </a:lnTo>
                <a:lnTo>
                  <a:pt x="818387" y="139700"/>
                </a:lnTo>
                <a:lnTo>
                  <a:pt x="818387" y="63500"/>
                </a:lnTo>
                <a:lnTo>
                  <a:pt x="812672" y="38100"/>
                </a:lnTo>
                <a:lnTo>
                  <a:pt x="797178" y="12700"/>
                </a:lnTo>
                <a:lnTo>
                  <a:pt x="7745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4915387" y="2170048"/>
            <a:ext cx="142875" cy="317500"/>
          </a:xfrm>
          <a:custGeom>
            <a:avLst/>
            <a:gdLst/>
            <a:ahLst/>
            <a:cxnLst/>
            <a:rect l="l" t="t" r="r" b="b"/>
            <a:pathLst>
              <a:path w="142875" h="317500">
                <a:moveTo>
                  <a:pt x="142748" y="0"/>
                </a:moveTo>
                <a:lnTo>
                  <a:pt x="0" y="0"/>
                </a:lnTo>
                <a:lnTo>
                  <a:pt x="0" y="317500"/>
                </a:lnTo>
                <a:lnTo>
                  <a:pt x="142748" y="317500"/>
                </a:lnTo>
                <a:lnTo>
                  <a:pt x="1427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9144000" y="2170048"/>
            <a:ext cx="7260590" cy="7073900"/>
          </a:xfrm>
          <a:custGeom>
            <a:avLst/>
            <a:gdLst/>
            <a:ahLst/>
            <a:cxnLst/>
            <a:rect l="l" t="t" r="r" b="b"/>
            <a:pathLst>
              <a:path w="7260590" h="7073900">
                <a:moveTo>
                  <a:pt x="1092708" y="4368800"/>
                </a:moveTo>
                <a:lnTo>
                  <a:pt x="1087120" y="4343400"/>
                </a:lnTo>
                <a:lnTo>
                  <a:pt x="1071753" y="4318000"/>
                </a:lnTo>
                <a:lnTo>
                  <a:pt x="1049020" y="4305300"/>
                </a:lnTo>
                <a:lnTo>
                  <a:pt x="319151" y="4305300"/>
                </a:lnTo>
                <a:lnTo>
                  <a:pt x="296418" y="4318000"/>
                </a:lnTo>
                <a:lnTo>
                  <a:pt x="280924" y="4343400"/>
                </a:lnTo>
                <a:lnTo>
                  <a:pt x="275336" y="4368800"/>
                </a:lnTo>
                <a:lnTo>
                  <a:pt x="275336" y="4724400"/>
                </a:lnTo>
                <a:lnTo>
                  <a:pt x="417957" y="4724400"/>
                </a:lnTo>
                <a:lnTo>
                  <a:pt x="417957" y="4445000"/>
                </a:lnTo>
                <a:lnTo>
                  <a:pt x="950468" y="4445000"/>
                </a:lnTo>
                <a:lnTo>
                  <a:pt x="950468" y="4724400"/>
                </a:lnTo>
                <a:lnTo>
                  <a:pt x="1092581" y="4724400"/>
                </a:lnTo>
                <a:lnTo>
                  <a:pt x="1092581" y="4445000"/>
                </a:lnTo>
                <a:lnTo>
                  <a:pt x="1092708" y="4445000"/>
                </a:lnTo>
                <a:lnTo>
                  <a:pt x="1092708" y="4368800"/>
                </a:lnTo>
                <a:close/>
              </a:path>
              <a:path w="7260590" h="7073900">
                <a:moveTo>
                  <a:pt x="2205990" y="4368800"/>
                </a:moveTo>
                <a:lnTo>
                  <a:pt x="2200402" y="4343400"/>
                </a:lnTo>
                <a:lnTo>
                  <a:pt x="2185162" y="4318000"/>
                </a:lnTo>
                <a:lnTo>
                  <a:pt x="2162429" y="4305300"/>
                </a:lnTo>
                <a:lnTo>
                  <a:pt x="1431417" y="4305300"/>
                </a:lnTo>
                <a:lnTo>
                  <a:pt x="1408684" y="4318000"/>
                </a:lnTo>
                <a:lnTo>
                  <a:pt x="1393317" y="4343400"/>
                </a:lnTo>
                <a:lnTo>
                  <a:pt x="1387602" y="4368800"/>
                </a:lnTo>
                <a:lnTo>
                  <a:pt x="1387602" y="4724400"/>
                </a:lnTo>
                <a:lnTo>
                  <a:pt x="1530858" y="4724400"/>
                </a:lnTo>
                <a:lnTo>
                  <a:pt x="1530858" y="4445000"/>
                </a:lnTo>
                <a:lnTo>
                  <a:pt x="2063242" y="4445000"/>
                </a:lnTo>
                <a:lnTo>
                  <a:pt x="2063242" y="4724400"/>
                </a:lnTo>
                <a:lnTo>
                  <a:pt x="2205990" y="4724400"/>
                </a:lnTo>
                <a:lnTo>
                  <a:pt x="2205990" y="4445000"/>
                </a:lnTo>
                <a:lnTo>
                  <a:pt x="2205990" y="4368800"/>
                </a:lnTo>
                <a:close/>
              </a:path>
              <a:path w="7260590" h="7073900">
                <a:moveTo>
                  <a:pt x="7237222" y="2641600"/>
                </a:moveTo>
                <a:lnTo>
                  <a:pt x="7219188" y="1104900"/>
                </a:lnTo>
                <a:lnTo>
                  <a:pt x="7210806" y="457200"/>
                </a:lnTo>
                <a:lnTo>
                  <a:pt x="7209917" y="393700"/>
                </a:lnTo>
                <a:lnTo>
                  <a:pt x="7203948" y="355600"/>
                </a:lnTo>
                <a:lnTo>
                  <a:pt x="7188708" y="342900"/>
                </a:lnTo>
                <a:lnTo>
                  <a:pt x="7165848" y="317500"/>
                </a:lnTo>
                <a:lnTo>
                  <a:pt x="7091807" y="317500"/>
                </a:lnTo>
                <a:lnTo>
                  <a:pt x="7091807" y="2501900"/>
                </a:lnTo>
                <a:lnTo>
                  <a:pt x="5038725" y="2501900"/>
                </a:lnTo>
                <a:lnTo>
                  <a:pt x="5038725" y="457200"/>
                </a:lnTo>
                <a:lnTo>
                  <a:pt x="7067677" y="457200"/>
                </a:lnTo>
                <a:lnTo>
                  <a:pt x="7081266" y="1549400"/>
                </a:lnTo>
                <a:lnTo>
                  <a:pt x="7086727" y="2019300"/>
                </a:lnTo>
                <a:lnTo>
                  <a:pt x="7091426" y="2451100"/>
                </a:lnTo>
                <a:lnTo>
                  <a:pt x="7091807" y="2501900"/>
                </a:lnTo>
                <a:lnTo>
                  <a:pt x="7091807" y="317500"/>
                </a:lnTo>
                <a:lnTo>
                  <a:pt x="7026910" y="317500"/>
                </a:lnTo>
                <a:lnTo>
                  <a:pt x="7026910" y="0"/>
                </a:lnTo>
                <a:lnTo>
                  <a:pt x="6884162" y="0"/>
                </a:lnTo>
                <a:lnTo>
                  <a:pt x="6884162" y="317500"/>
                </a:lnTo>
                <a:lnTo>
                  <a:pt x="4939411" y="317500"/>
                </a:lnTo>
                <a:lnTo>
                  <a:pt x="4916551" y="342900"/>
                </a:lnTo>
                <a:lnTo>
                  <a:pt x="4901184" y="355600"/>
                </a:lnTo>
                <a:lnTo>
                  <a:pt x="4895469" y="393700"/>
                </a:lnTo>
                <a:lnTo>
                  <a:pt x="4895469" y="2501900"/>
                </a:lnTo>
                <a:lnTo>
                  <a:pt x="4632325" y="2501900"/>
                </a:lnTo>
                <a:lnTo>
                  <a:pt x="4632325" y="2235200"/>
                </a:lnTo>
                <a:lnTo>
                  <a:pt x="4632325" y="2159000"/>
                </a:lnTo>
                <a:lnTo>
                  <a:pt x="4626610" y="2133600"/>
                </a:lnTo>
                <a:lnTo>
                  <a:pt x="4611116" y="2108200"/>
                </a:lnTo>
                <a:lnTo>
                  <a:pt x="4588510" y="2095500"/>
                </a:lnTo>
                <a:lnTo>
                  <a:pt x="4560697" y="2082800"/>
                </a:lnTo>
                <a:lnTo>
                  <a:pt x="4489577" y="2082800"/>
                </a:lnTo>
                <a:lnTo>
                  <a:pt x="4489577" y="2235200"/>
                </a:lnTo>
                <a:lnTo>
                  <a:pt x="4489577" y="2501900"/>
                </a:lnTo>
                <a:lnTo>
                  <a:pt x="3957180" y="2501900"/>
                </a:lnTo>
                <a:lnTo>
                  <a:pt x="3957180" y="2235200"/>
                </a:lnTo>
                <a:lnTo>
                  <a:pt x="4489577" y="2235200"/>
                </a:lnTo>
                <a:lnTo>
                  <a:pt x="4489577" y="2082800"/>
                </a:lnTo>
                <a:lnTo>
                  <a:pt x="3885552" y="2082800"/>
                </a:lnTo>
                <a:lnTo>
                  <a:pt x="3857739" y="2095500"/>
                </a:lnTo>
                <a:lnTo>
                  <a:pt x="3835006" y="2108200"/>
                </a:lnTo>
                <a:lnTo>
                  <a:pt x="3819639" y="2133600"/>
                </a:lnTo>
                <a:lnTo>
                  <a:pt x="3813924" y="2159000"/>
                </a:lnTo>
                <a:lnTo>
                  <a:pt x="3813924" y="2501900"/>
                </a:lnTo>
                <a:lnTo>
                  <a:pt x="3519551" y="2501900"/>
                </a:lnTo>
                <a:lnTo>
                  <a:pt x="3519551" y="2235200"/>
                </a:lnTo>
                <a:lnTo>
                  <a:pt x="3519551" y="2159000"/>
                </a:lnTo>
                <a:lnTo>
                  <a:pt x="3513963" y="2133600"/>
                </a:lnTo>
                <a:lnTo>
                  <a:pt x="3498596" y="2108200"/>
                </a:lnTo>
                <a:lnTo>
                  <a:pt x="3475863" y="2095500"/>
                </a:lnTo>
                <a:lnTo>
                  <a:pt x="3447923" y="2082800"/>
                </a:lnTo>
                <a:lnTo>
                  <a:pt x="3376295" y="2082800"/>
                </a:lnTo>
                <a:lnTo>
                  <a:pt x="3376295" y="2235200"/>
                </a:lnTo>
                <a:lnTo>
                  <a:pt x="3376295" y="2501900"/>
                </a:lnTo>
                <a:lnTo>
                  <a:pt x="2843784" y="2501900"/>
                </a:lnTo>
                <a:lnTo>
                  <a:pt x="2843784" y="2235200"/>
                </a:lnTo>
                <a:lnTo>
                  <a:pt x="3376295" y="2235200"/>
                </a:lnTo>
                <a:lnTo>
                  <a:pt x="3376295" y="2082800"/>
                </a:lnTo>
                <a:lnTo>
                  <a:pt x="2772791" y="2082800"/>
                </a:lnTo>
                <a:lnTo>
                  <a:pt x="2744978" y="2095500"/>
                </a:lnTo>
                <a:lnTo>
                  <a:pt x="2722245" y="2108200"/>
                </a:lnTo>
                <a:lnTo>
                  <a:pt x="2706751" y="2133600"/>
                </a:lnTo>
                <a:lnTo>
                  <a:pt x="2701163" y="2159000"/>
                </a:lnTo>
                <a:lnTo>
                  <a:pt x="2701163" y="2501900"/>
                </a:lnTo>
                <a:lnTo>
                  <a:pt x="2519553" y="2501900"/>
                </a:lnTo>
                <a:lnTo>
                  <a:pt x="2496820" y="2527300"/>
                </a:lnTo>
                <a:lnTo>
                  <a:pt x="2481453" y="2540000"/>
                </a:lnTo>
                <a:lnTo>
                  <a:pt x="2475738" y="2578100"/>
                </a:lnTo>
                <a:lnTo>
                  <a:pt x="2475738" y="4724400"/>
                </a:lnTo>
                <a:lnTo>
                  <a:pt x="2618994" y="4724400"/>
                </a:lnTo>
                <a:lnTo>
                  <a:pt x="2618994" y="2641600"/>
                </a:lnTo>
                <a:lnTo>
                  <a:pt x="5359908" y="2641600"/>
                </a:lnTo>
                <a:lnTo>
                  <a:pt x="5359908" y="4724400"/>
                </a:lnTo>
                <a:lnTo>
                  <a:pt x="5503164" y="4724400"/>
                </a:lnTo>
                <a:lnTo>
                  <a:pt x="5503164" y="2641600"/>
                </a:lnTo>
                <a:lnTo>
                  <a:pt x="7237222" y="2641600"/>
                </a:lnTo>
                <a:close/>
              </a:path>
              <a:path w="7260590" h="7073900">
                <a:moveTo>
                  <a:pt x="7260590" y="5575401"/>
                </a:moveTo>
                <a:lnTo>
                  <a:pt x="7259955" y="5346801"/>
                </a:lnTo>
                <a:lnTo>
                  <a:pt x="7257288" y="4864201"/>
                </a:lnTo>
                <a:lnTo>
                  <a:pt x="7257415" y="4864201"/>
                </a:lnTo>
                <a:lnTo>
                  <a:pt x="7253859" y="4368901"/>
                </a:lnTo>
                <a:lnTo>
                  <a:pt x="7251065" y="4026001"/>
                </a:lnTo>
                <a:lnTo>
                  <a:pt x="7245858" y="3467201"/>
                </a:lnTo>
                <a:lnTo>
                  <a:pt x="7237222" y="2641701"/>
                </a:lnTo>
                <a:lnTo>
                  <a:pt x="7118350" y="2641701"/>
                </a:lnTo>
                <a:lnTo>
                  <a:pt x="7118350" y="5956401"/>
                </a:lnTo>
                <a:lnTo>
                  <a:pt x="7118223" y="6388201"/>
                </a:lnTo>
                <a:lnTo>
                  <a:pt x="7117461" y="6553301"/>
                </a:lnTo>
                <a:lnTo>
                  <a:pt x="7116191" y="6705701"/>
                </a:lnTo>
                <a:lnTo>
                  <a:pt x="7113778" y="6845401"/>
                </a:lnTo>
                <a:lnTo>
                  <a:pt x="7112508" y="6883374"/>
                </a:lnTo>
                <a:lnTo>
                  <a:pt x="7111873" y="6908774"/>
                </a:lnTo>
                <a:lnTo>
                  <a:pt x="7111111" y="6921474"/>
                </a:lnTo>
                <a:lnTo>
                  <a:pt x="4457446" y="6921474"/>
                </a:lnTo>
                <a:lnTo>
                  <a:pt x="4457446" y="4864201"/>
                </a:lnTo>
                <a:lnTo>
                  <a:pt x="7113143" y="4864201"/>
                </a:lnTo>
                <a:lnTo>
                  <a:pt x="7115048" y="5156301"/>
                </a:lnTo>
                <a:lnTo>
                  <a:pt x="7116572" y="5448401"/>
                </a:lnTo>
                <a:lnTo>
                  <a:pt x="7118350" y="5956401"/>
                </a:lnTo>
                <a:lnTo>
                  <a:pt x="7118350" y="2641701"/>
                </a:lnTo>
                <a:lnTo>
                  <a:pt x="7093458" y="2641701"/>
                </a:lnTo>
                <a:lnTo>
                  <a:pt x="7097776" y="3060801"/>
                </a:lnTo>
                <a:lnTo>
                  <a:pt x="7104634" y="3784701"/>
                </a:lnTo>
                <a:lnTo>
                  <a:pt x="7112127" y="4724501"/>
                </a:lnTo>
                <a:lnTo>
                  <a:pt x="4314190" y="4724501"/>
                </a:lnTo>
                <a:lnTo>
                  <a:pt x="4314190" y="4864201"/>
                </a:lnTo>
                <a:lnTo>
                  <a:pt x="4314190" y="6921474"/>
                </a:lnTo>
                <a:lnTo>
                  <a:pt x="143256" y="6921474"/>
                </a:lnTo>
                <a:lnTo>
                  <a:pt x="143256" y="4864201"/>
                </a:lnTo>
                <a:lnTo>
                  <a:pt x="4314190" y="4864201"/>
                </a:lnTo>
                <a:lnTo>
                  <a:pt x="4314190" y="4724501"/>
                </a:lnTo>
                <a:lnTo>
                  <a:pt x="43815" y="4724501"/>
                </a:lnTo>
                <a:lnTo>
                  <a:pt x="21082" y="4737201"/>
                </a:lnTo>
                <a:lnTo>
                  <a:pt x="5715" y="4762601"/>
                </a:lnTo>
                <a:lnTo>
                  <a:pt x="0" y="4788001"/>
                </a:lnTo>
                <a:lnTo>
                  <a:pt x="0" y="6997674"/>
                </a:lnTo>
                <a:lnTo>
                  <a:pt x="5588" y="7023074"/>
                </a:lnTo>
                <a:lnTo>
                  <a:pt x="20828" y="7048474"/>
                </a:lnTo>
                <a:lnTo>
                  <a:pt x="43561" y="7061174"/>
                </a:lnTo>
                <a:lnTo>
                  <a:pt x="71628" y="7073874"/>
                </a:lnTo>
                <a:lnTo>
                  <a:pt x="4394327" y="7073874"/>
                </a:lnTo>
                <a:lnTo>
                  <a:pt x="4398391" y="7061174"/>
                </a:lnTo>
                <a:lnTo>
                  <a:pt x="4402455" y="7061174"/>
                </a:lnTo>
                <a:lnTo>
                  <a:pt x="4406392" y="7073874"/>
                </a:lnTo>
                <a:lnTo>
                  <a:pt x="7174611" y="7073874"/>
                </a:lnTo>
                <a:lnTo>
                  <a:pt x="7188835" y="7061174"/>
                </a:lnTo>
                <a:lnTo>
                  <a:pt x="7214870" y="7061174"/>
                </a:lnTo>
                <a:lnTo>
                  <a:pt x="7226046" y="7048474"/>
                </a:lnTo>
                <a:lnTo>
                  <a:pt x="7229221" y="7048474"/>
                </a:lnTo>
                <a:lnTo>
                  <a:pt x="7229856" y="7035774"/>
                </a:lnTo>
                <a:lnTo>
                  <a:pt x="7234555" y="7035774"/>
                </a:lnTo>
                <a:lnTo>
                  <a:pt x="7235190" y="7023074"/>
                </a:lnTo>
                <a:lnTo>
                  <a:pt x="7237730" y="7023074"/>
                </a:lnTo>
                <a:lnTo>
                  <a:pt x="7238492" y="7010374"/>
                </a:lnTo>
                <a:lnTo>
                  <a:pt x="7239762" y="7010374"/>
                </a:lnTo>
                <a:lnTo>
                  <a:pt x="7240270" y="6997674"/>
                </a:lnTo>
                <a:lnTo>
                  <a:pt x="7241032" y="6997674"/>
                </a:lnTo>
                <a:lnTo>
                  <a:pt x="7241794" y="6984974"/>
                </a:lnTo>
                <a:lnTo>
                  <a:pt x="7242429" y="6984974"/>
                </a:lnTo>
                <a:lnTo>
                  <a:pt x="7243064" y="6972274"/>
                </a:lnTo>
                <a:lnTo>
                  <a:pt x="7243699" y="6972274"/>
                </a:lnTo>
                <a:lnTo>
                  <a:pt x="7244080" y="6959574"/>
                </a:lnTo>
                <a:lnTo>
                  <a:pt x="7244842" y="6959574"/>
                </a:lnTo>
                <a:lnTo>
                  <a:pt x="7246112" y="6934174"/>
                </a:lnTo>
                <a:lnTo>
                  <a:pt x="7246620" y="6934174"/>
                </a:lnTo>
                <a:lnTo>
                  <a:pt x="7247255" y="6921474"/>
                </a:lnTo>
                <a:lnTo>
                  <a:pt x="7249033" y="6883374"/>
                </a:lnTo>
                <a:lnTo>
                  <a:pt x="7252716" y="6794601"/>
                </a:lnTo>
                <a:lnTo>
                  <a:pt x="7253224" y="6769201"/>
                </a:lnTo>
                <a:lnTo>
                  <a:pt x="7253732" y="6756501"/>
                </a:lnTo>
                <a:lnTo>
                  <a:pt x="7256399" y="6629501"/>
                </a:lnTo>
                <a:lnTo>
                  <a:pt x="7258812" y="6451701"/>
                </a:lnTo>
                <a:lnTo>
                  <a:pt x="7260590" y="6172301"/>
                </a:lnTo>
                <a:lnTo>
                  <a:pt x="7260590" y="55754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08202" y="2216657"/>
            <a:ext cx="2916174" cy="2916174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4709648" y="5131561"/>
            <a:ext cx="1410335" cy="571500"/>
          </a:xfrm>
          <a:custGeom>
            <a:avLst/>
            <a:gdLst/>
            <a:ahLst/>
            <a:cxnLst/>
            <a:rect l="l" t="t" r="r" b="b"/>
            <a:pathLst>
              <a:path w="1410334" h="571500">
                <a:moveTo>
                  <a:pt x="1410208" y="50800"/>
                </a:moveTo>
                <a:lnTo>
                  <a:pt x="1407668" y="50800"/>
                </a:lnTo>
                <a:lnTo>
                  <a:pt x="1404747" y="38100"/>
                </a:lnTo>
                <a:lnTo>
                  <a:pt x="1391793" y="38100"/>
                </a:lnTo>
                <a:lnTo>
                  <a:pt x="1340485" y="25400"/>
                </a:lnTo>
                <a:lnTo>
                  <a:pt x="1135507" y="25400"/>
                </a:lnTo>
                <a:lnTo>
                  <a:pt x="1084326" y="12700"/>
                </a:lnTo>
                <a:lnTo>
                  <a:pt x="776732" y="12700"/>
                </a:lnTo>
                <a:lnTo>
                  <a:pt x="755015" y="0"/>
                </a:lnTo>
                <a:lnTo>
                  <a:pt x="594106" y="0"/>
                </a:lnTo>
                <a:lnTo>
                  <a:pt x="589788" y="12700"/>
                </a:lnTo>
                <a:lnTo>
                  <a:pt x="589026" y="12700"/>
                </a:lnTo>
                <a:lnTo>
                  <a:pt x="564642" y="25400"/>
                </a:lnTo>
                <a:lnTo>
                  <a:pt x="540639" y="50800"/>
                </a:lnTo>
                <a:lnTo>
                  <a:pt x="493141" y="76200"/>
                </a:lnTo>
                <a:lnTo>
                  <a:pt x="429641" y="127000"/>
                </a:lnTo>
                <a:lnTo>
                  <a:pt x="366776" y="177800"/>
                </a:lnTo>
                <a:lnTo>
                  <a:pt x="244856" y="279400"/>
                </a:lnTo>
                <a:lnTo>
                  <a:pt x="156845" y="355600"/>
                </a:lnTo>
                <a:lnTo>
                  <a:pt x="127889" y="381000"/>
                </a:lnTo>
                <a:lnTo>
                  <a:pt x="62738" y="431800"/>
                </a:lnTo>
                <a:lnTo>
                  <a:pt x="30861" y="457200"/>
                </a:lnTo>
                <a:lnTo>
                  <a:pt x="0" y="495300"/>
                </a:lnTo>
                <a:lnTo>
                  <a:pt x="39243" y="495300"/>
                </a:lnTo>
                <a:lnTo>
                  <a:pt x="84455" y="444500"/>
                </a:lnTo>
                <a:lnTo>
                  <a:pt x="107442" y="431800"/>
                </a:lnTo>
                <a:lnTo>
                  <a:pt x="130810" y="406400"/>
                </a:lnTo>
                <a:lnTo>
                  <a:pt x="189992" y="355600"/>
                </a:lnTo>
                <a:lnTo>
                  <a:pt x="219710" y="342900"/>
                </a:lnTo>
                <a:lnTo>
                  <a:pt x="249555" y="317500"/>
                </a:lnTo>
                <a:lnTo>
                  <a:pt x="290576" y="279400"/>
                </a:lnTo>
                <a:lnTo>
                  <a:pt x="332105" y="254000"/>
                </a:lnTo>
                <a:lnTo>
                  <a:pt x="373507" y="215900"/>
                </a:lnTo>
                <a:lnTo>
                  <a:pt x="414655" y="190500"/>
                </a:lnTo>
                <a:lnTo>
                  <a:pt x="455295" y="152400"/>
                </a:lnTo>
                <a:lnTo>
                  <a:pt x="495046" y="127000"/>
                </a:lnTo>
                <a:lnTo>
                  <a:pt x="550164" y="76200"/>
                </a:lnTo>
                <a:lnTo>
                  <a:pt x="578358" y="50800"/>
                </a:lnTo>
                <a:lnTo>
                  <a:pt x="607441" y="25400"/>
                </a:lnTo>
                <a:lnTo>
                  <a:pt x="615569" y="25400"/>
                </a:lnTo>
                <a:lnTo>
                  <a:pt x="631698" y="38100"/>
                </a:lnTo>
                <a:lnTo>
                  <a:pt x="832993" y="38100"/>
                </a:lnTo>
                <a:lnTo>
                  <a:pt x="1115441" y="50800"/>
                </a:lnTo>
                <a:lnTo>
                  <a:pt x="1166749" y="63500"/>
                </a:lnTo>
                <a:lnTo>
                  <a:pt x="1345311" y="63500"/>
                </a:lnTo>
                <a:lnTo>
                  <a:pt x="1323975" y="88900"/>
                </a:lnTo>
                <a:lnTo>
                  <a:pt x="1280922" y="114300"/>
                </a:lnTo>
                <a:lnTo>
                  <a:pt x="1259459" y="139700"/>
                </a:lnTo>
                <a:lnTo>
                  <a:pt x="1230122" y="165100"/>
                </a:lnTo>
                <a:lnTo>
                  <a:pt x="1200912" y="177800"/>
                </a:lnTo>
                <a:lnTo>
                  <a:pt x="1142746" y="228600"/>
                </a:lnTo>
                <a:lnTo>
                  <a:pt x="1126998" y="241300"/>
                </a:lnTo>
                <a:lnTo>
                  <a:pt x="1121664" y="254000"/>
                </a:lnTo>
                <a:lnTo>
                  <a:pt x="1116330" y="254000"/>
                </a:lnTo>
                <a:lnTo>
                  <a:pt x="1105916" y="266700"/>
                </a:lnTo>
                <a:lnTo>
                  <a:pt x="1100582" y="266700"/>
                </a:lnTo>
                <a:lnTo>
                  <a:pt x="1082040" y="279400"/>
                </a:lnTo>
                <a:lnTo>
                  <a:pt x="1063371" y="304800"/>
                </a:lnTo>
                <a:lnTo>
                  <a:pt x="1026414" y="330200"/>
                </a:lnTo>
                <a:lnTo>
                  <a:pt x="969137" y="381000"/>
                </a:lnTo>
                <a:lnTo>
                  <a:pt x="940816" y="406400"/>
                </a:lnTo>
                <a:lnTo>
                  <a:pt x="885444" y="457200"/>
                </a:lnTo>
                <a:lnTo>
                  <a:pt x="800100" y="533400"/>
                </a:lnTo>
                <a:lnTo>
                  <a:pt x="794131" y="546100"/>
                </a:lnTo>
                <a:lnTo>
                  <a:pt x="787781" y="546100"/>
                </a:lnTo>
                <a:lnTo>
                  <a:pt x="781050" y="558800"/>
                </a:lnTo>
                <a:lnTo>
                  <a:pt x="556006" y="558800"/>
                </a:lnTo>
                <a:lnTo>
                  <a:pt x="594360" y="571500"/>
                </a:lnTo>
                <a:lnTo>
                  <a:pt x="809498" y="571500"/>
                </a:lnTo>
                <a:lnTo>
                  <a:pt x="816102" y="558800"/>
                </a:lnTo>
                <a:lnTo>
                  <a:pt x="843915" y="533400"/>
                </a:lnTo>
                <a:lnTo>
                  <a:pt x="916051" y="469900"/>
                </a:lnTo>
                <a:lnTo>
                  <a:pt x="1018921" y="381000"/>
                </a:lnTo>
                <a:lnTo>
                  <a:pt x="1043305" y="368300"/>
                </a:lnTo>
                <a:lnTo>
                  <a:pt x="1092200" y="317500"/>
                </a:lnTo>
                <a:lnTo>
                  <a:pt x="1116711" y="304800"/>
                </a:lnTo>
                <a:lnTo>
                  <a:pt x="1155192" y="304800"/>
                </a:lnTo>
                <a:lnTo>
                  <a:pt x="1142111" y="279400"/>
                </a:lnTo>
                <a:lnTo>
                  <a:pt x="1225931" y="203200"/>
                </a:lnTo>
                <a:lnTo>
                  <a:pt x="1254252" y="190500"/>
                </a:lnTo>
                <a:lnTo>
                  <a:pt x="1374140" y="88900"/>
                </a:lnTo>
                <a:lnTo>
                  <a:pt x="1381506" y="76200"/>
                </a:lnTo>
                <a:lnTo>
                  <a:pt x="1388999" y="76200"/>
                </a:lnTo>
                <a:lnTo>
                  <a:pt x="1404112" y="63500"/>
                </a:lnTo>
                <a:lnTo>
                  <a:pt x="1409446" y="63500"/>
                </a:lnTo>
                <a:lnTo>
                  <a:pt x="1410208" y="50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17978" y="5347461"/>
            <a:ext cx="102361" cy="76200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4961108" y="5423661"/>
            <a:ext cx="422275" cy="203200"/>
          </a:xfrm>
          <a:custGeom>
            <a:avLst/>
            <a:gdLst/>
            <a:ahLst/>
            <a:cxnLst/>
            <a:rect l="l" t="t" r="r" b="b"/>
            <a:pathLst>
              <a:path w="422275" h="203200">
                <a:moveTo>
                  <a:pt x="375539" y="0"/>
                </a:moveTo>
                <a:lnTo>
                  <a:pt x="358267" y="0"/>
                </a:lnTo>
                <a:lnTo>
                  <a:pt x="320802" y="12700"/>
                </a:lnTo>
                <a:lnTo>
                  <a:pt x="283337" y="38100"/>
                </a:lnTo>
                <a:lnTo>
                  <a:pt x="245999" y="50800"/>
                </a:lnTo>
                <a:lnTo>
                  <a:pt x="208788" y="76200"/>
                </a:lnTo>
                <a:lnTo>
                  <a:pt x="130810" y="127000"/>
                </a:lnTo>
                <a:lnTo>
                  <a:pt x="91948" y="139700"/>
                </a:lnTo>
                <a:lnTo>
                  <a:pt x="53340" y="165100"/>
                </a:lnTo>
                <a:lnTo>
                  <a:pt x="31496" y="177800"/>
                </a:lnTo>
                <a:lnTo>
                  <a:pt x="20701" y="190500"/>
                </a:lnTo>
                <a:lnTo>
                  <a:pt x="4953" y="190500"/>
                </a:lnTo>
                <a:lnTo>
                  <a:pt x="0" y="203200"/>
                </a:lnTo>
                <a:lnTo>
                  <a:pt x="24765" y="203200"/>
                </a:lnTo>
                <a:lnTo>
                  <a:pt x="51308" y="190500"/>
                </a:lnTo>
                <a:lnTo>
                  <a:pt x="168021" y="114300"/>
                </a:lnTo>
                <a:lnTo>
                  <a:pt x="245618" y="76200"/>
                </a:lnTo>
                <a:lnTo>
                  <a:pt x="284607" y="50800"/>
                </a:lnTo>
                <a:lnTo>
                  <a:pt x="351663" y="12700"/>
                </a:lnTo>
                <a:lnTo>
                  <a:pt x="375539" y="0"/>
                </a:lnTo>
                <a:close/>
              </a:path>
              <a:path w="422275" h="203200">
                <a:moveTo>
                  <a:pt x="422021" y="0"/>
                </a:moveTo>
                <a:lnTo>
                  <a:pt x="390652" y="0"/>
                </a:lnTo>
                <a:lnTo>
                  <a:pt x="398653" y="12700"/>
                </a:lnTo>
                <a:lnTo>
                  <a:pt x="414274" y="12700"/>
                </a:lnTo>
                <a:lnTo>
                  <a:pt x="4220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26358" y="5436361"/>
            <a:ext cx="145034" cy="165100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14705965" y="5601461"/>
            <a:ext cx="1275715" cy="901700"/>
          </a:xfrm>
          <a:custGeom>
            <a:avLst/>
            <a:gdLst/>
            <a:ahLst/>
            <a:cxnLst/>
            <a:rect l="l" t="t" r="r" b="b"/>
            <a:pathLst>
              <a:path w="1275715" h="901700">
                <a:moveTo>
                  <a:pt x="242570" y="508000"/>
                </a:moveTo>
                <a:lnTo>
                  <a:pt x="234315" y="495300"/>
                </a:lnTo>
                <a:lnTo>
                  <a:pt x="232029" y="508000"/>
                </a:lnTo>
                <a:lnTo>
                  <a:pt x="215773" y="546100"/>
                </a:lnTo>
                <a:lnTo>
                  <a:pt x="201930" y="584200"/>
                </a:lnTo>
                <a:lnTo>
                  <a:pt x="190373" y="622300"/>
                </a:lnTo>
                <a:lnTo>
                  <a:pt x="181229" y="660400"/>
                </a:lnTo>
                <a:lnTo>
                  <a:pt x="174244" y="711200"/>
                </a:lnTo>
                <a:lnTo>
                  <a:pt x="169545" y="749300"/>
                </a:lnTo>
                <a:lnTo>
                  <a:pt x="167386" y="787400"/>
                </a:lnTo>
                <a:lnTo>
                  <a:pt x="168656" y="838200"/>
                </a:lnTo>
                <a:lnTo>
                  <a:pt x="173482" y="838200"/>
                </a:lnTo>
                <a:lnTo>
                  <a:pt x="174371" y="787400"/>
                </a:lnTo>
                <a:lnTo>
                  <a:pt x="176657" y="749300"/>
                </a:lnTo>
                <a:lnTo>
                  <a:pt x="180975" y="711200"/>
                </a:lnTo>
                <a:lnTo>
                  <a:pt x="197739" y="622300"/>
                </a:lnTo>
                <a:lnTo>
                  <a:pt x="209677" y="584200"/>
                </a:lnTo>
                <a:lnTo>
                  <a:pt x="223901" y="546100"/>
                </a:lnTo>
                <a:lnTo>
                  <a:pt x="240157" y="508000"/>
                </a:lnTo>
                <a:lnTo>
                  <a:pt x="242570" y="508000"/>
                </a:lnTo>
                <a:close/>
              </a:path>
              <a:path w="1275715" h="901700">
                <a:moveTo>
                  <a:pt x="262636" y="533400"/>
                </a:moveTo>
                <a:lnTo>
                  <a:pt x="253492" y="533400"/>
                </a:lnTo>
                <a:lnTo>
                  <a:pt x="253492" y="546100"/>
                </a:lnTo>
                <a:lnTo>
                  <a:pt x="252857" y="584200"/>
                </a:lnTo>
                <a:lnTo>
                  <a:pt x="250444" y="635000"/>
                </a:lnTo>
                <a:lnTo>
                  <a:pt x="246507" y="685800"/>
                </a:lnTo>
                <a:lnTo>
                  <a:pt x="240919" y="736600"/>
                </a:lnTo>
                <a:lnTo>
                  <a:pt x="233807" y="787400"/>
                </a:lnTo>
                <a:lnTo>
                  <a:pt x="224917" y="838200"/>
                </a:lnTo>
                <a:lnTo>
                  <a:pt x="227330" y="838200"/>
                </a:lnTo>
                <a:lnTo>
                  <a:pt x="238125" y="787400"/>
                </a:lnTo>
                <a:lnTo>
                  <a:pt x="247015" y="736600"/>
                </a:lnTo>
                <a:lnTo>
                  <a:pt x="253746" y="685800"/>
                </a:lnTo>
                <a:lnTo>
                  <a:pt x="258572" y="635000"/>
                </a:lnTo>
                <a:lnTo>
                  <a:pt x="261493" y="584200"/>
                </a:lnTo>
                <a:lnTo>
                  <a:pt x="262636" y="546100"/>
                </a:lnTo>
                <a:lnTo>
                  <a:pt x="262636" y="533400"/>
                </a:lnTo>
                <a:close/>
              </a:path>
              <a:path w="1275715" h="901700">
                <a:moveTo>
                  <a:pt x="303403" y="685800"/>
                </a:moveTo>
                <a:lnTo>
                  <a:pt x="302768" y="635000"/>
                </a:lnTo>
                <a:lnTo>
                  <a:pt x="298958" y="584200"/>
                </a:lnTo>
                <a:lnTo>
                  <a:pt x="291719" y="533400"/>
                </a:lnTo>
                <a:lnTo>
                  <a:pt x="290703" y="520700"/>
                </a:lnTo>
                <a:lnTo>
                  <a:pt x="282194" y="533400"/>
                </a:lnTo>
                <a:lnTo>
                  <a:pt x="283083" y="533400"/>
                </a:lnTo>
                <a:lnTo>
                  <a:pt x="289052" y="584200"/>
                </a:lnTo>
                <a:lnTo>
                  <a:pt x="292354" y="635000"/>
                </a:lnTo>
                <a:lnTo>
                  <a:pt x="292989" y="685800"/>
                </a:lnTo>
                <a:lnTo>
                  <a:pt x="291084" y="736600"/>
                </a:lnTo>
                <a:lnTo>
                  <a:pt x="286639" y="787400"/>
                </a:lnTo>
                <a:lnTo>
                  <a:pt x="279527" y="838200"/>
                </a:lnTo>
                <a:lnTo>
                  <a:pt x="283845" y="838200"/>
                </a:lnTo>
                <a:lnTo>
                  <a:pt x="293878" y="787400"/>
                </a:lnTo>
                <a:lnTo>
                  <a:pt x="300228" y="736600"/>
                </a:lnTo>
                <a:lnTo>
                  <a:pt x="303403" y="685800"/>
                </a:lnTo>
                <a:close/>
              </a:path>
              <a:path w="1275715" h="901700">
                <a:moveTo>
                  <a:pt x="806577" y="101600"/>
                </a:moveTo>
                <a:lnTo>
                  <a:pt x="636397" y="101600"/>
                </a:lnTo>
                <a:lnTo>
                  <a:pt x="656336" y="114300"/>
                </a:lnTo>
                <a:lnTo>
                  <a:pt x="745109" y="114300"/>
                </a:lnTo>
                <a:lnTo>
                  <a:pt x="754761" y="127000"/>
                </a:lnTo>
                <a:lnTo>
                  <a:pt x="773557" y="127000"/>
                </a:lnTo>
                <a:lnTo>
                  <a:pt x="782701" y="114300"/>
                </a:lnTo>
                <a:lnTo>
                  <a:pt x="799465" y="114300"/>
                </a:lnTo>
                <a:lnTo>
                  <a:pt x="806577" y="101600"/>
                </a:lnTo>
                <a:close/>
              </a:path>
              <a:path w="1275715" h="901700">
                <a:moveTo>
                  <a:pt x="1275715" y="12700"/>
                </a:moveTo>
                <a:lnTo>
                  <a:pt x="1273302" y="12700"/>
                </a:lnTo>
                <a:lnTo>
                  <a:pt x="1269492" y="0"/>
                </a:lnTo>
                <a:lnTo>
                  <a:pt x="1226058" y="0"/>
                </a:lnTo>
                <a:lnTo>
                  <a:pt x="1203960" y="50800"/>
                </a:lnTo>
                <a:lnTo>
                  <a:pt x="1172591" y="88900"/>
                </a:lnTo>
                <a:lnTo>
                  <a:pt x="1138682" y="127000"/>
                </a:lnTo>
                <a:lnTo>
                  <a:pt x="1102995" y="165100"/>
                </a:lnTo>
                <a:lnTo>
                  <a:pt x="1065276" y="190500"/>
                </a:lnTo>
                <a:lnTo>
                  <a:pt x="1025652" y="215900"/>
                </a:lnTo>
                <a:lnTo>
                  <a:pt x="984377" y="241300"/>
                </a:lnTo>
                <a:lnTo>
                  <a:pt x="942340" y="266700"/>
                </a:lnTo>
                <a:lnTo>
                  <a:pt x="899033" y="292100"/>
                </a:lnTo>
                <a:lnTo>
                  <a:pt x="809117" y="317500"/>
                </a:lnTo>
                <a:lnTo>
                  <a:pt x="655701" y="355600"/>
                </a:lnTo>
                <a:lnTo>
                  <a:pt x="515112" y="355600"/>
                </a:lnTo>
                <a:lnTo>
                  <a:pt x="485775" y="342900"/>
                </a:lnTo>
                <a:lnTo>
                  <a:pt x="433324" y="342900"/>
                </a:lnTo>
                <a:lnTo>
                  <a:pt x="407416" y="330200"/>
                </a:lnTo>
                <a:lnTo>
                  <a:pt x="381889" y="330200"/>
                </a:lnTo>
                <a:lnTo>
                  <a:pt x="381889" y="304800"/>
                </a:lnTo>
                <a:lnTo>
                  <a:pt x="382397" y="304800"/>
                </a:lnTo>
                <a:lnTo>
                  <a:pt x="382397" y="279400"/>
                </a:lnTo>
                <a:lnTo>
                  <a:pt x="382651" y="279400"/>
                </a:lnTo>
                <a:lnTo>
                  <a:pt x="382651" y="254000"/>
                </a:lnTo>
                <a:lnTo>
                  <a:pt x="382651" y="63500"/>
                </a:lnTo>
                <a:lnTo>
                  <a:pt x="432943" y="63500"/>
                </a:lnTo>
                <a:lnTo>
                  <a:pt x="458089" y="76200"/>
                </a:lnTo>
                <a:lnTo>
                  <a:pt x="483235" y="76200"/>
                </a:lnTo>
                <a:lnTo>
                  <a:pt x="521462" y="88900"/>
                </a:lnTo>
                <a:lnTo>
                  <a:pt x="726948" y="88900"/>
                </a:lnTo>
                <a:lnTo>
                  <a:pt x="708279" y="76200"/>
                </a:lnTo>
                <a:lnTo>
                  <a:pt x="632587" y="76200"/>
                </a:lnTo>
                <a:lnTo>
                  <a:pt x="594360" y="63500"/>
                </a:lnTo>
                <a:lnTo>
                  <a:pt x="537210" y="63500"/>
                </a:lnTo>
                <a:lnTo>
                  <a:pt x="537210" y="50800"/>
                </a:lnTo>
                <a:lnTo>
                  <a:pt x="484251" y="50800"/>
                </a:lnTo>
                <a:lnTo>
                  <a:pt x="450469" y="38100"/>
                </a:lnTo>
                <a:lnTo>
                  <a:pt x="352425" y="38100"/>
                </a:lnTo>
                <a:lnTo>
                  <a:pt x="346583" y="25400"/>
                </a:lnTo>
                <a:lnTo>
                  <a:pt x="0" y="25400"/>
                </a:lnTo>
                <a:lnTo>
                  <a:pt x="1016" y="38100"/>
                </a:lnTo>
                <a:lnTo>
                  <a:pt x="111887" y="38100"/>
                </a:lnTo>
                <a:lnTo>
                  <a:pt x="131953" y="50800"/>
                </a:lnTo>
                <a:lnTo>
                  <a:pt x="218694" y="50800"/>
                </a:lnTo>
                <a:lnTo>
                  <a:pt x="223012" y="63500"/>
                </a:lnTo>
                <a:lnTo>
                  <a:pt x="221107" y="88900"/>
                </a:lnTo>
                <a:lnTo>
                  <a:pt x="220218" y="114300"/>
                </a:lnTo>
                <a:lnTo>
                  <a:pt x="220599" y="152400"/>
                </a:lnTo>
                <a:lnTo>
                  <a:pt x="223012" y="203200"/>
                </a:lnTo>
                <a:lnTo>
                  <a:pt x="226060" y="228600"/>
                </a:lnTo>
                <a:lnTo>
                  <a:pt x="228219" y="241300"/>
                </a:lnTo>
                <a:lnTo>
                  <a:pt x="229743" y="266700"/>
                </a:lnTo>
                <a:lnTo>
                  <a:pt x="231648" y="279400"/>
                </a:lnTo>
                <a:lnTo>
                  <a:pt x="233934" y="292100"/>
                </a:lnTo>
                <a:lnTo>
                  <a:pt x="236855" y="304800"/>
                </a:lnTo>
                <a:lnTo>
                  <a:pt x="221488" y="304800"/>
                </a:lnTo>
                <a:lnTo>
                  <a:pt x="209042" y="317500"/>
                </a:lnTo>
                <a:lnTo>
                  <a:pt x="198247" y="317500"/>
                </a:lnTo>
                <a:lnTo>
                  <a:pt x="189611" y="330200"/>
                </a:lnTo>
                <a:lnTo>
                  <a:pt x="183007" y="342900"/>
                </a:lnTo>
                <a:lnTo>
                  <a:pt x="179451" y="368300"/>
                </a:lnTo>
                <a:lnTo>
                  <a:pt x="178181" y="381000"/>
                </a:lnTo>
                <a:lnTo>
                  <a:pt x="178689" y="393700"/>
                </a:lnTo>
                <a:lnTo>
                  <a:pt x="184531" y="431800"/>
                </a:lnTo>
                <a:lnTo>
                  <a:pt x="190119" y="444500"/>
                </a:lnTo>
                <a:lnTo>
                  <a:pt x="197866" y="457200"/>
                </a:lnTo>
                <a:lnTo>
                  <a:pt x="201422" y="457200"/>
                </a:lnTo>
                <a:lnTo>
                  <a:pt x="205740" y="469900"/>
                </a:lnTo>
                <a:lnTo>
                  <a:pt x="210566" y="469900"/>
                </a:lnTo>
                <a:lnTo>
                  <a:pt x="216027" y="482600"/>
                </a:lnTo>
                <a:lnTo>
                  <a:pt x="187452" y="508000"/>
                </a:lnTo>
                <a:lnTo>
                  <a:pt x="167386" y="533400"/>
                </a:lnTo>
                <a:lnTo>
                  <a:pt x="153416" y="571500"/>
                </a:lnTo>
                <a:lnTo>
                  <a:pt x="133350" y="647700"/>
                </a:lnTo>
                <a:lnTo>
                  <a:pt x="125349" y="698500"/>
                </a:lnTo>
                <a:lnTo>
                  <a:pt x="119888" y="749300"/>
                </a:lnTo>
                <a:lnTo>
                  <a:pt x="117094" y="787400"/>
                </a:lnTo>
                <a:lnTo>
                  <a:pt x="116840" y="812800"/>
                </a:lnTo>
                <a:lnTo>
                  <a:pt x="117475" y="850900"/>
                </a:lnTo>
                <a:lnTo>
                  <a:pt x="119761" y="876300"/>
                </a:lnTo>
                <a:lnTo>
                  <a:pt x="123698" y="901700"/>
                </a:lnTo>
                <a:lnTo>
                  <a:pt x="144653" y="901700"/>
                </a:lnTo>
                <a:lnTo>
                  <a:pt x="151130" y="889000"/>
                </a:lnTo>
                <a:lnTo>
                  <a:pt x="204851" y="889000"/>
                </a:lnTo>
                <a:lnTo>
                  <a:pt x="211836" y="876300"/>
                </a:lnTo>
                <a:lnTo>
                  <a:pt x="230759" y="876300"/>
                </a:lnTo>
                <a:lnTo>
                  <a:pt x="234442" y="863600"/>
                </a:lnTo>
                <a:lnTo>
                  <a:pt x="241935" y="863600"/>
                </a:lnTo>
                <a:lnTo>
                  <a:pt x="243840" y="850900"/>
                </a:lnTo>
                <a:lnTo>
                  <a:pt x="247777" y="850900"/>
                </a:lnTo>
                <a:lnTo>
                  <a:pt x="249047" y="863600"/>
                </a:lnTo>
                <a:lnTo>
                  <a:pt x="263779" y="863600"/>
                </a:lnTo>
                <a:lnTo>
                  <a:pt x="278384" y="876300"/>
                </a:lnTo>
                <a:lnTo>
                  <a:pt x="293497" y="876300"/>
                </a:lnTo>
                <a:lnTo>
                  <a:pt x="307340" y="863600"/>
                </a:lnTo>
                <a:lnTo>
                  <a:pt x="315976" y="863600"/>
                </a:lnTo>
                <a:lnTo>
                  <a:pt x="321437" y="850900"/>
                </a:lnTo>
                <a:lnTo>
                  <a:pt x="324104" y="838200"/>
                </a:lnTo>
                <a:lnTo>
                  <a:pt x="323850" y="825500"/>
                </a:lnTo>
                <a:lnTo>
                  <a:pt x="335534" y="787400"/>
                </a:lnTo>
                <a:lnTo>
                  <a:pt x="344043" y="749300"/>
                </a:lnTo>
                <a:lnTo>
                  <a:pt x="349631" y="711200"/>
                </a:lnTo>
                <a:lnTo>
                  <a:pt x="352298" y="673100"/>
                </a:lnTo>
                <a:lnTo>
                  <a:pt x="351028" y="635000"/>
                </a:lnTo>
                <a:lnTo>
                  <a:pt x="344170" y="596900"/>
                </a:lnTo>
                <a:lnTo>
                  <a:pt x="333502" y="554228"/>
                </a:lnTo>
                <a:lnTo>
                  <a:pt x="333502" y="685800"/>
                </a:lnTo>
                <a:lnTo>
                  <a:pt x="333375" y="698500"/>
                </a:lnTo>
                <a:lnTo>
                  <a:pt x="331978" y="723900"/>
                </a:lnTo>
                <a:lnTo>
                  <a:pt x="329438" y="736600"/>
                </a:lnTo>
                <a:lnTo>
                  <a:pt x="323850" y="774700"/>
                </a:lnTo>
                <a:lnTo>
                  <a:pt x="314198" y="812800"/>
                </a:lnTo>
                <a:lnTo>
                  <a:pt x="309880" y="812800"/>
                </a:lnTo>
                <a:lnTo>
                  <a:pt x="308991" y="825500"/>
                </a:lnTo>
                <a:lnTo>
                  <a:pt x="306070" y="838200"/>
                </a:lnTo>
                <a:lnTo>
                  <a:pt x="303149" y="838200"/>
                </a:lnTo>
                <a:lnTo>
                  <a:pt x="297053" y="850900"/>
                </a:lnTo>
                <a:lnTo>
                  <a:pt x="284861" y="863600"/>
                </a:lnTo>
                <a:lnTo>
                  <a:pt x="277495" y="863600"/>
                </a:lnTo>
                <a:lnTo>
                  <a:pt x="270510" y="850900"/>
                </a:lnTo>
                <a:lnTo>
                  <a:pt x="252603" y="850900"/>
                </a:lnTo>
                <a:lnTo>
                  <a:pt x="247269" y="838200"/>
                </a:lnTo>
                <a:lnTo>
                  <a:pt x="241681" y="838200"/>
                </a:lnTo>
                <a:lnTo>
                  <a:pt x="236220" y="850900"/>
                </a:lnTo>
                <a:lnTo>
                  <a:pt x="229743" y="850900"/>
                </a:lnTo>
                <a:lnTo>
                  <a:pt x="224790" y="863600"/>
                </a:lnTo>
                <a:lnTo>
                  <a:pt x="137922" y="863600"/>
                </a:lnTo>
                <a:lnTo>
                  <a:pt x="137922" y="825500"/>
                </a:lnTo>
                <a:lnTo>
                  <a:pt x="138430" y="800100"/>
                </a:lnTo>
                <a:lnTo>
                  <a:pt x="140589" y="762000"/>
                </a:lnTo>
                <a:lnTo>
                  <a:pt x="142494" y="736600"/>
                </a:lnTo>
                <a:lnTo>
                  <a:pt x="144907" y="723900"/>
                </a:lnTo>
                <a:lnTo>
                  <a:pt x="147955" y="698500"/>
                </a:lnTo>
                <a:lnTo>
                  <a:pt x="151638" y="673100"/>
                </a:lnTo>
                <a:lnTo>
                  <a:pt x="155956" y="647700"/>
                </a:lnTo>
                <a:lnTo>
                  <a:pt x="161036" y="635000"/>
                </a:lnTo>
                <a:lnTo>
                  <a:pt x="165608" y="609600"/>
                </a:lnTo>
                <a:lnTo>
                  <a:pt x="170688" y="596900"/>
                </a:lnTo>
                <a:lnTo>
                  <a:pt x="176657" y="571500"/>
                </a:lnTo>
                <a:lnTo>
                  <a:pt x="183769" y="558800"/>
                </a:lnTo>
                <a:lnTo>
                  <a:pt x="192532" y="546100"/>
                </a:lnTo>
                <a:lnTo>
                  <a:pt x="203200" y="520700"/>
                </a:lnTo>
                <a:lnTo>
                  <a:pt x="216281" y="508000"/>
                </a:lnTo>
                <a:lnTo>
                  <a:pt x="231648" y="495300"/>
                </a:lnTo>
                <a:lnTo>
                  <a:pt x="234315" y="495300"/>
                </a:lnTo>
                <a:lnTo>
                  <a:pt x="266192" y="495300"/>
                </a:lnTo>
                <a:lnTo>
                  <a:pt x="271907" y="508000"/>
                </a:lnTo>
                <a:lnTo>
                  <a:pt x="282575" y="508000"/>
                </a:lnTo>
                <a:lnTo>
                  <a:pt x="287655" y="520700"/>
                </a:lnTo>
                <a:lnTo>
                  <a:pt x="290703" y="520700"/>
                </a:lnTo>
                <a:lnTo>
                  <a:pt x="292227" y="520700"/>
                </a:lnTo>
                <a:lnTo>
                  <a:pt x="296545" y="533400"/>
                </a:lnTo>
                <a:lnTo>
                  <a:pt x="304800" y="546100"/>
                </a:lnTo>
                <a:lnTo>
                  <a:pt x="311785" y="571500"/>
                </a:lnTo>
                <a:lnTo>
                  <a:pt x="317754" y="584200"/>
                </a:lnTo>
                <a:lnTo>
                  <a:pt x="322834" y="609600"/>
                </a:lnTo>
                <a:lnTo>
                  <a:pt x="327152" y="622300"/>
                </a:lnTo>
                <a:lnTo>
                  <a:pt x="330327" y="647700"/>
                </a:lnTo>
                <a:lnTo>
                  <a:pt x="332359" y="660400"/>
                </a:lnTo>
                <a:lnTo>
                  <a:pt x="333502" y="685800"/>
                </a:lnTo>
                <a:lnTo>
                  <a:pt x="333502" y="554228"/>
                </a:lnTo>
                <a:lnTo>
                  <a:pt x="331470" y="546100"/>
                </a:lnTo>
                <a:lnTo>
                  <a:pt x="302895" y="495300"/>
                </a:lnTo>
                <a:lnTo>
                  <a:pt x="291084" y="482600"/>
                </a:lnTo>
                <a:lnTo>
                  <a:pt x="277368" y="469900"/>
                </a:lnTo>
                <a:lnTo>
                  <a:pt x="266954" y="469900"/>
                </a:lnTo>
                <a:lnTo>
                  <a:pt x="271653" y="457200"/>
                </a:lnTo>
                <a:lnTo>
                  <a:pt x="275971" y="444500"/>
                </a:lnTo>
                <a:lnTo>
                  <a:pt x="280162" y="444500"/>
                </a:lnTo>
                <a:lnTo>
                  <a:pt x="286131" y="431800"/>
                </a:lnTo>
                <a:lnTo>
                  <a:pt x="291338" y="419100"/>
                </a:lnTo>
                <a:lnTo>
                  <a:pt x="295275" y="406400"/>
                </a:lnTo>
                <a:lnTo>
                  <a:pt x="297688" y="393700"/>
                </a:lnTo>
                <a:lnTo>
                  <a:pt x="296545" y="368300"/>
                </a:lnTo>
                <a:lnTo>
                  <a:pt x="288417" y="342900"/>
                </a:lnTo>
                <a:lnTo>
                  <a:pt x="279273" y="326580"/>
                </a:lnTo>
                <a:lnTo>
                  <a:pt x="279273" y="394081"/>
                </a:lnTo>
                <a:lnTo>
                  <a:pt x="279019" y="406400"/>
                </a:lnTo>
                <a:lnTo>
                  <a:pt x="277368" y="419100"/>
                </a:lnTo>
                <a:lnTo>
                  <a:pt x="274320" y="431800"/>
                </a:lnTo>
                <a:lnTo>
                  <a:pt x="269875" y="444500"/>
                </a:lnTo>
                <a:lnTo>
                  <a:pt x="264922" y="444500"/>
                </a:lnTo>
                <a:lnTo>
                  <a:pt x="259461" y="457200"/>
                </a:lnTo>
                <a:lnTo>
                  <a:pt x="253492" y="469900"/>
                </a:lnTo>
                <a:lnTo>
                  <a:pt x="231521" y="469900"/>
                </a:lnTo>
                <a:lnTo>
                  <a:pt x="222377" y="457200"/>
                </a:lnTo>
                <a:lnTo>
                  <a:pt x="217424" y="457200"/>
                </a:lnTo>
                <a:lnTo>
                  <a:pt x="213868" y="444500"/>
                </a:lnTo>
                <a:lnTo>
                  <a:pt x="208661" y="431800"/>
                </a:lnTo>
                <a:lnTo>
                  <a:pt x="205486" y="419100"/>
                </a:lnTo>
                <a:lnTo>
                  <a:pt x="203962" y="406400"/>
                </a:lnTo>
                <a:lnTo>
                  <a:pt x="203835" y="393700"/>
                </a:lnTo>
                <a:lnTo>
                  <a:pt x="205105" y="381000"/>
                </a:lnTo>
                <a:lnTo>
                  <a:pt x="208280" y="368300"/>
                </a:lnTo>
                <a:lnTo>
                  <a:pt x="213995" y="355600"/>
                </a:lnTo>
                <a:lnTo>
                  <a:pt x="219837" y="346456"/>
                </a:lnTo>
                <a:lnTo>
                  <a:pt x="220218" y="342900"/>
                </a:lnTo>
                <a:lnTo>
                  <a:pt x="219964" y="346456"/>
                </a:lnTo>
                <a:lnTo>
                  <a:pt x="219583" y="355600"/>
                </a:lnTo>
                <a:lnTo>
                  <a:pt x="218059" y="355600"/>
                </a:lnTo>
                <a:lnTo>
                  <a:pt x="217424" y="368300"/>
                </a:lnTo>
                <a:lnTo>
                  <a:pt x="218567" y="381000"/>
                </a:lnTo>
                <a:lnTo>
                  <a:pt x="219329" y="393700"/>
                </a:lnTo>
                <a:lnTo>
                  <a:pt x="223520" y="406400"/>
                </a:lnTo>
                <a:lnTo>
                  <a:pt x="230251" y="406400"/>
                </a:lnTo>
                <a:lnTo>
                  <a:pt x="231394" y="393700"/>
                </a:lnTo>
                <a:lnTo>
                  <a:pt x="233172" y="393700"/>
                </a:lnTo>
                <a:lnTo>
                  <a:pt x="233299" y="381000"/>
                </a:lnTo>
                <a:lnTo>
                  <a:pt x="234823" y="368300"/>
                </a:lnTo>
                <a:lnTo>
                  <a:pt x="235712" y="368300"/>
                </a:lnTo>
                <a:lnTo>
                  <a:pt x="239014" y="355600"/>
                </a:lnTo>
                <a:lnTo>
                  <a:pt x="241300" y="342900"/>
                </a:lnTo>
                <a:lnTo>
                  <a:pt x="246888" y="342900"/>
                </a:lnTo>
                <a:lnTo>
                  <a:pt x="247650" y="355600"/>
                </a:lnTo>
                <a:lnTo>
                  <a:pt x="248412" y="355600"/>
                </a:lnTo>
                <a:lnTo>
                  <a:pt x="249682" y="381000"/>
                </a:lnTo>
                <a:lnTo>
                  <a:pt x="261874" y="381000"/>
                </a:lnTo>
                <a:lnTo>
                  <a:pt x="264160" y="368300"/>
                </a:lnTo>
                <a:lnTo>
                  <a:pt x="265049" y="368300"/>
                </a:lnTo>
                <a:lnTo>
                  <a:pt x="264922" y="355600"/>
                </a:lnTo>
                <a:lnTo>
                  <a:pt x="264287" y="347472"/>
                </a:lnTo>
                <a:lnTo>
                  <a:pt x="261620" y="342900"/>
                </a:lnTo>
                <a:lnTo>
                  <a:pt x="264414" y="347472"/>
                </a:lnTo>
                <a:lnTo>
                  <a:pt x="264287" y="346456"/>
                </a:lnTo>
                <a:lnTo>
                  <a:pt x="264033" y="342900"/>
                </a:lnTo>
                <a:lnTo>
                  <a:pt x="264414" y="347472"/>
                </a:lnTo>
                <a:lnTo>
                  <a:pt x="269367" y="355600"/>
                </a:lnTo>
                <a:lnTo>
                  <a:pt x="274701" y="368300"/>
                </a:lnTo>
                <a:lnTo>
                  <a:pt x="277876" y="381000"/>
                </a:lnTo>
                <a:lnTo>
                  <a:pt x="279273" y="394081"/>
                </a:lnTo>
                <a:lnTo>
                  <a:pt x="279273" y="326580"/>
                </a:lnTo>
                <a:lnTo>
                  <a:pt x="274193" y="317500"/>
                </a:lnTo>
                <a:lnTo>
                  <a:pt x="255270" y="304800"/>
                </a:lnTo>
                <a:lnTo>
                  <a:pt x="248412" y="304800"/>
                </a:lnTo>
                <a:lnTo>
                  <a:pt x="247015" y="292100"/>
                </a:lnTo>
                <a:lnTo>
                  <a:pt x="243459" y="266700"/>
                </a:lnTo>
                <a:lnTo>
                  <a:pt x="241808" y="241300"/>
                </a:lnTo>
                <a:lnTo>
                  <a:pt x="237744" y="203200"/>
                </a:lnTo>
                <a:lnTo>
                  <a:pt x="236220" y="152400"/>
                </a:lnTo>
                <a:lnTo>
                  <a:pt x="236474" y="114300"/>
                </a:lnTo>
                <a:lnTo>
                  <a:pt x="237617" y="88900"/>
                </a:lnTo>
                <a:lnTo>
                  <a:pt x="239776" y="50800"/>
                </a:lnTo>
                <a:lnTo>
                  <a:pt x="346570" y="50800"/>
                </a:lnTo>
                <a:lnTo>
                  <a:pt x="346570" y="63500"/>
                </a:lnTo>
                <a:lnTo>
                  <a:pt x="346443" y="63500"/>
                </a:lnTo>
                <a:lnTo>
                  <a:pt x="346443" y="254000"/>
                </a:lnTo>
                <a:lnTo>
                  <a:pt x="346481" y="279400"/>
                </a:lnTo>
                <a:lnTo>
                  <a:pt x="346798" y="279400"/>
                </a:lnTo>
                <a:lnTo>
                  <a:pt x="346798" y="304800"/>
                </a:lnTo>
                <a:lnTo>
                  <a:pt x="347472" y="304800"/>
                </a:lnTo>
                <a:lnTo>
                  <a:pt x="347472" y="330200"/>
                </a:lnTo>
                <a:lnTo>
                  <a:pt x="348107" y="330200"/>
                </a:lnTo>
                <a:lnTo>
                  <a:pt x="348361" y="342900"/>
                </a:lnTo>
                <a:lnTo>
                  <a:pt x="348869" y="342900"/>
                </a:lnTo>
                <a:lnTo>
                  <a:pt x="350393" y="355600"/>
                </a:lnTo>
                <a:lnTo>
                  <a:pt x="364998" y="355600"/>
                </a:lnTo>
                <a:lnTo>
                  <a:pt x="373380" y="368300"/>
                </a:lnTo>
                <a:lnTo>
                  <a:pt x="423545" y="381000"/>
                </a:lnTo>
                <a:lnTo>
                  <a:pt x="474599" y="381000"/>
                </a:lnTo>
                <a:lnTo>
                  <a:pt x="526288" y="393700"/>
                </a:lnTo>
                <a:lnTo>
                  <a:pt x="632460" y="393700"/>
                </a:lnTo>
                <a:lnTo>
                  <a:pt x="686943" y="381000"/>
                </a:lnTo>
                <a:lnTo>
                  <a:pt x="741299" y="381000"/>
                </a:lnTo>
                <a:lnTo>
                  <a:pt x="794512" y="368300"/>
                </a:lnTo>
                <a:lnTo>
                  <a:pt x="843280" y="342900"/>
                </a:lnTo>
                <a:lnTo>
                  <a:pt x="937387" y="317500"/>
                </a:lnTo>
                <a:lnTo>
                  <a:pt x="982599" y="292100"/>
                </a:lnTo>
                <a:lnTo>
                  <a:pt x="1023874" y="266700"/>
                </a:lnTo>
                <a:lnTo>
                  <a:pt x="1063752" y="241300"/>
                </a:lnTo>
                <a:lnTo>
                  <a:pt x="1102487" y="203200"/>
                </a:lnTo>
                <a:lnTo>
                  <a:pt x="1139063" y="177800"/>
                </a:lnTo>
                <a:lnTo>
                  <a:pt x="1172972" y="139700"/>
                </a:lnTo>
                <a:lnTo>
                  <a:pt x="1204722" y="114300"/>
                </a:lnTo>
                <a:lnTo>
                  <a:pt x="1234948" y="76200"/>
                </a:lnTo>
                <a:lnTo>
                  <a:pt x="1262761" y="38100"/>
                </a:lnTo>
                <a:lnTo>
                  <a:pt x="1267206" y="25400"/>
                </a:lnTo>
                <a:lnTo>
                  <a:pt x="1271524" y="25400"/>
                </a:lnTo>
                <a:lnTo>
                  <a:pt x="1275715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bg 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902944" y="7349489"/>
            <a:ext cx="2067432" cy="1536700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12405614" y="5085333"/>
            <a:ext cx="1673860" cy="1598930"/>
          </a:xfrm>
          <a:custGeom>
            <a:avLst/>
            <a:gdLst/>
            <a:ahLst/>
            <a:cxnLst/>
            <a:rect l="l" t="t" r="r" b="b"/>
            <a:pathLst>
              <a:path w="1673859" h="1598929">
                <a:moveTo>
                  <a:pt x="383921" y="668401"/>
                </a:moveTo>
                <a:lnTo>
                  <a:pt x="174498" y="668401"/>
                </a:lnTo>
                <a:lnTo>
                  <a:pt x="174498" y="758444"/>
                </a:lnTo>
                <a:lnTo>
                  <a:pt x="383921" y="758444"/>
                </a:lnTo>
                <a:lnTo>
                  <a:pt x="383921" y="668401"/>
                </a:lnTo>
                <a:close/>
              </a:path>
              <a:path w="1673859" h="1598929">
                <a:moveTo>
                  <a:pt x="451231" y="539115"/>
                </a:moveTo>
                <a:lnTo>
                  <a:pt x="174498" y="539115"/>
                </a:lnTo>
                <a:lnTo>
                  <a:pt x="174498" y="629158"/>
                </a:lnTo>
                <a:lnTo>
                  <a:pt x="451231" y="629158"/>
                </a:lnTo>
                <a:lnTo>
                  <a:pt x="451231" y="539115"/>
                </a:lnTo>
                <a:close/>
              </a:path>
              <a:path w="1673859" h="1598929">
                <a:moveTo>
                  <a:pt x="593725" y="409956"/>
                </a:moveTo>
                <a:lnTo>
                  <a:pt x="174498" y="409956"/>
                </a:lnTo>
                <a:lnTo>
                  <a:pt x="174498" y="499999"/>
                </a:lnTo>
                <a:lnTo>
                  <a:pt x="593725" y="499999"/>
                </a:lnTo>
                <a:lnTo>
                  <a:pt x="593725" y="409956"/>
                </a:lnTo>
                <a:close/>
              </a:path>
              <a:path w="1673859" h="1598929">
                <a:moveTo>
                  <a:pt x="896112" y="0"/>
                </a:moveTo>
                <a:lnTo>
                  <a:pt x="806069" y="0"/>
                </a:lnTo>
                <a:lnTo>
                  <a:pt x="806069" y="90170"/>
                </a:lnTo>
                <a:lnTo>
                  <a:pt x="806069" y="176530"/>
                </a:lnTo>
                <a:lnTo>
                  <a:pt x="332867" y="176530"/>
                </a:lnTo>
                <a:lnTo>
                  <a:pt x="332867" y="90170"/>
                </a:lnTo>
                <a:lnTo>
                  <a:pt x="806069" y="90170"/>
                </a:lnTo>
                <a:lnTo>
                  <a:pt x="806069" y="0"/>
                </a:lnTo>
                <a:lnTo>
                  <a:pt x="242697" y="0"/>
                </a:lnTo>
                <a:lnTo>
                  <a:pt x="242697" y="90170"/>
                </a:lnTo>
                <a:lnTo>
                  <a:pt x="242697" y="176530"/>
                </a:lnTo>
                <a:lnTo>
                  <a:pt x="242697" y="266700"/>
                </a:lnTo>
                <a:lnTo>
                  <a:pt x="896112" y="266700"/>
                </a:lnTo>
                <a:lnTo>
                  <a:pt x="896112" y="176530"/>
                </a:lnTo>
                <a:lnTo>
                  <a:pt x="896112" y="90170"/>
                </a:lnTo>
                <a:lnTo>
                  <a:pt x="896112" y="0"/>
                </a:lnTo>
                <a:close/>
              </a:path>
              <a:path w="1673859" h="1598929">
                <a:moveTo>
                  <a:pt x="1001649" y="730123"/>
                </a:moveTo>
                <a:lnTo>
                  <a:pt x="994664" y="687324"/>
                </a:lnTo>
                <a:lnTo>
                  <a:pt x="975487" y="650240"/>
                </a:lnTo>
                <a:lnTo>
                  <a:pt x="946150" y="621030"/>
                </a:lnTo>
                <a:lnTo>
                  <a:pt x="911606" y="602869"/>
                </a:lnTo>
                <a:lnTo>
                  <a:pt x="911606" y="730123"/>
                </a:lnTo>
                <a:lnTo>
                  <a:pt x="907923" y="747649"/>
                </a:lnTo>
                <a:lnTo>
                  <a:pt x="898144" y="762127"/>
                </a:lnTo>
                <a:lnTo>
                  <a:pt x="883793" y="771779"/>
                </a:lnTo>
                <a:lnTo>
                  <a:pt x="866267" y="775335"/>
                </a:lnTo>
                <a:lnTo>
                  <a:pt x="848614" y="771779"/>
                </a:lnTo>
                <a:lnTo>
                  <a:pt x="834263" y="762127"/>
                </a:lnTo>
                <a:lnTo>
                  <a:pt x="824611" y="747649"/>
                </a:lnTo>
                <a:lnTo>
                  <a:pt x="821055" y="730123"/>
                </a:lnTo>
                <a:lnTo>
                  <a:pt x="824611" y="712597"/>
                </a:lnTo>
                <a:lnTo>
                  <a:pt x="834263" y="698119"/>
                </a:lnTo>
                <a:lnTo>
                  <a:pt x="848614" y="688467"/>
                </a:lnTo>
                <a:lnTo>
                  <a:pt x="866267" y="684911"/>
                </a:lnTo>
                <a:lnTo>
                  <a:pt x="883793" y="688467"/>
                </a:lnTo>
                <a:lnTo>
                  <a:pt x="898144" y="698119"/>
                </a:lnTo>
                <a:lnTo>
                  <a:pt x="907923" y="712597"/>
                </a:lnTo>
                <a:lnTo>
                  <a:pt x="911606" y="730123"/>
                </a:lnTo>
                <a:lnTo>
                  <a:pt x="911606" y="602869"/>
                </a:lnTo>
                <a:lnTo>
                  <a:pt x="909066" y="601599"/>
                </a:lnTo>
                <a:lnTo>
                  <a:pt x="866267" y="594741"/>
                </a:lnTo>
                <a:lnTo>
                  <a:pt x="823468" y="601599"/>
                </a:lnTo>
                <a:lnTo>
                  <a:pt x="786257" y="621030"/>
                </a:lnTo>
                <a:lnTo>
                  <a:pt x="757047" y="650240"/>
                </a:lnTo>
                <a:lnTo>
                  <a:pt x="737743" y="687324"/>
                </a:lnTo>
                <a:lnTo>
                  <a:pt x="730885" y="730123"/>
                </a:lnTo>
                <a:lnTo>
                  <a:pt x="737743" y="772922"/>
                </a:lnTo>
                <a:lnTo>
                  <a:pt x="757047" y="810006"/>
                </a:lnTo>
                <a:lnTo>
                  <a:pt x="786257" y="839216"/>
                </a:lnTo>
                <a:lnTo>
                  <a:pt x="823468" y="858647"/>
                </a:lnTo>
                <a:lnTo>
                  <a:pt x="866267" y="865505"/>
                </a:lnTo>
                <a:lnTo>
                  <a:pt x="909066" y="858647"/>
                </a:lnTo>
                <a:lnTo>
                  <a:pt x="946150" y="839216"/>
                </a:lnTo>
                <a:lnTo>
                  <a:pt x="975487" y="810006"/>
                </a:lnTo>
                <a:lnTo>
                  <a:pt x="993394" y="775335"/>
                </a:lnTo>
                <a:lnTo>
                  <a:pt x="994664" y="772922"/>
                </a:lnTo>
                <a:lnTo>
                  <a:pt x="1001649" y="730123"/>
                </a:lnTo>
                <a:close/>
              </a:path>
              <a:path w="1673859" h="1598929">
                <a:moveTo>
                  <a:pt x="1097026" y="1023112"/>
                </a:moveTo>
                <a:lnTo>
                  <a:pt x="1089787" y="978916"/>
                </a:lnTo>
                <a:lnTo>
                  <a:pt x="1069975" y="940689"/>
                </a:lnTo>
                <a:lnTo>
                  <a:pt x="1039622" y="910209"/>
                </a:lnTo>
                <a:lnTo>
                  <a:pt x="1001268" y="890397"/>
                </a:lnTo>
                <a:lnTo>
                  <a:pt x="957072" y="883158"/>
                </a:lnTo>
                <a:lnTo>
                  <a:pt x="775335" y="883158"/>
                </a:lnTo>
                <a:lnTo>
                  <a:pt x="731139" y="890397"/>
                </a:lnTo>
                <a:lnTo>
                  <a:pt x="692785" y="910209"/>
                </a:lnTo>
                <a:lnTo>
                  <a:pt x="662432" y="940689"/>
                </a:lnTo>
                <a:lnTo>
                  <a:pt x="642620" y="978916"/>
                </a:lnTo>
                <a:lnTo>
                  <a:pt x="635508" y="1023112"/>
                </a:lnTo>
                <a:lnTo>
                  <a:pt x="635508" y="1109345"/>
                </a:lnTo>
                <a:lnTo>
                  <a:pt x="725678" y="1109345"/>
                </a:lnTo>
                <a:lnTo>
                  <a:pt x="725678" y="1023112"/>
                </a:lnTo>
                <a:lnTo>
                  <a:pt x="729615" y="1003808"/>
                </a:lnTo>
                <a:lnTo>
                  <a:pt x="740283" y="987933"/>
                </a:lnTo>
                <a:lnTo>
                  <a:pt x="756031" y="977265"/>
                </a:lnTo>
                <a:lnTo>
                  <a:pt x="775335" y="973328"/>
                </a:lnTo>
                <a:lnTo>
                  <a:pt x="957072" y="973328"/>
                </a:lnTo>
                <a:lnTo>
                  <a:pt x="976503" y="977265"/>
                </a:lnTo>
                <a:lnTo>
                  <a:pt x="992251" y="987933"/>
                </a:lnTo>
                <a:lnTo>
                  <a:pt x="1002919" y="1003808"/>
                </a:lnTo>
                <a:lnTo>
                  <a:pt x="1006729" y="1023112"/>
                </a:lnTo>
                <a:lnTo>
                  <a:pt x="1006729" y="1109345"/>
                </a:lnTo>
                <a:lnTo>
                  <a:pt x="1097026" y="1109345"/>
                </a:lnTo>
                <a:lnTo>
                  <a:pt x="1097026" y="1023112"/>
                </a:lnTo>
                <a:close/>
              </a:path>
              <a:path w="1673859" h="1598929">
                <a:moveTo>
                  <a:pt x="1138809" y="1314450"/>
                </a:moveTo>
                <a:lnTo>
                  <a:pt x="1048766" y="1314450"/>
                </a:lnTo>
                <a:lnTo>
                  <a:pt x="1048766" y="1508760"/>
                </a:lnTo>
                <a:lnTo>
                  <a:pt x="90170" y="1508760"/>
                </a:lnTo>
                <a:lnTo>
                  <a:pt x="90170" y="1314450"/>
                </a:lnTo>
                <a:lnTo>
                  <a:pt x="90170" y="177800"/>
                </a:lnTo>
                <a:lnTo>
                  <a:pt x="222377" y="177800"/>
                </a:lnTo>
                <a:lnTo>
                  <a:pt x="222377" y="87630"/>
                </a:lnTo>
                <a:lnTo>
                  <a:pt x="0" y="87630"/>
                </a:lnTo>
                <a:lnTo>
                  <a:pt x="0" y="177800"/>
                </a:lnTo>
                <a:lnTo>
                  <a:pt x="0" y="1314450"/>
                </a:lnTo>
                <a:lnTo>
                  <a:pt x="0" y="1508760"/>
                </a:lnTo>
                <a:lnTo>
                  <a:pt x="0" y="1598930"/>
                </a:lnTo>
                <a:lnTo>
                  <a:pt x="1138809" y="1598930"/>
                </a:lnTo>
                <a:lnTo>
                  <a:pt x="1138809" y="1508760"/>
                </a:lnTo>
                <a:lnTo>
                  <a:pt x="1138809" y="1314450"/>
                </a:lnTo>
                <a:close/>
              </a:path>
              <a:path w="1673859" h="1598929">
                <a:moveTo>
                  <a:pt x="1138809" y="87630"/>
                </a:moveTo>
                <a:lnTo>
                  <a:pt x="916813" y="87630"/>
                </a:lnTo>
                <a:lnTo>
                  <a:pt x="916813" y="177800"/>
                </a:lnTo>
                <a:lnTo>
                  <a:pt x="1048766" y="177800"/>
                </a:lnTo>
                <a:lnTo>
                  <a:pt x="1048766" y="434340"/>
                </a:lnTo>
                <a:lnTo>
                  <a:pt x="1138809" y="434340"/>
                </a:lnTo>
                <a:lnTo>
                  <a:pt x="1138809" y="177800"/>
                </a:lnTo>
                <a:lnTo>
                  <a:pt x="1138809" y="87630"/>
                </a:lnTo>
                <a:close/>
              </a:path>
              <a:path w="1673859" h="1598929">
                <a:moveTo>
                  <a:pt x="1285367" y="891921"/>
                </a:moveTo>
                <a:lnTo>
                  <a:pt x="1284605" y="850900"/>
                </a:lnTo>
                <a:lnTo>
                  <a:pt x="1279652" y="810006"/>
                </a:lnTo>
                <a:lnTo>
                  <a:pt x="1270889" y="769493"/>
                </a:lnTo>
                <a:lnTo>
                  <a:pt x="1258316" y="729996"/>
                </a:lnTo>
                <a:lnTo>
                  <a:pt x="1242060" y="692150"/>
                </a:lnTo>
                <a:lnTo>
                  <a:pt x="1222248" y="656082"/>
                </a:lnTo>
                <a:lnTo>
                  <a:pt x="1198880" y="622046"/>
                </a:lnTo>
                <a:lnTo>
                  <a:pt x="1194943" y="617347"/>
                </a:lnTo>
                <a:lnTo>
                  <a:pt x="1194943" y="898144"/>
                </a:lnTo>
                <a:lnTo>
                  <a:pt x="1188085" y="950214"/>
                </a:lnTo>
                <a:lnTo>
                  <a:pt x="1173099" y="1000887"/>
                </a:lnTo>
                <a:lnTo>
                  <a:pt x="1149985" y="1049147"/>
                </a:lnTo>
                <a:lnTo>
                  <a:pt x="1119759" y="1093343"/>
                </a:lnTo>
                <a:lnTo>
                  <a:pt x="1083564" y="1131697"/>
                </a:lnTo>
                <a:lnTo>
                  <a:pt x="1041781" y="1163574"/>
                </a:lnTo>
                <a:lnTo>
                  <a:pt x="995426" y="1188847"/>
                </a:lnTo>
                <a:lnTo>
                  <a:pt x="944880" y="1206627"/>
                </a:lnTo>
                <a:lnTo>
                  <a:pt x="892302" y="1216406"/>
                </a:lnTo>
                <a:lnTo>
                  <a:pt x="839470" y="1217803"/>
                </a:lnTo>
                <a:lnTo>
                  <a:pt x="787400" y="1210945"/>
                </a:lnTo>
                <a:lnTo>
                  <a:pt x="736854" y="1195959"/>
                </a:lnTo>
                <a:lnTo>
                  <a:pt x="688467" y="1172845"/>
                </a:lnTo>
                <a:lnTo>
                  <a:pt x="650367" y="1147318"/>
                </a:lnTo>
                <a:lnTo>
                  <a:pt x="616839" y="1117600"/>
                </a:lnTo>
                <a:lnTo>
                  <a:pt x="588010" y="1084199"/>
                </a:lnTo>
                <a:lnTo>
                  <a:pt x="564134" y="1047623"/>
                </a:lnTo>
                <a:lnTo>
                  <a:pt x="545084" y="1008634"/>
                </a:lnTo>
                <a:lnTo>
                  <a:pt x="531241" y="967740"/>
                </a:lnTo>
                <a:lnTo>
                  <a:pt x="522732" y="925322"/>
                </a:lnTo>
                <a:lnTo>
                  <a:pt x="519684" y="882015"/>
                </a:lnTo>
                <a:lnTo>
                  <a:pt x="522224" y="838454"/>
                </a:lnTo>
                <a:lnTo>
                  <a:pt x="530479" y="795020"/>
                </a:lnTo>
                <a:lnTo>
                  <a:pt x="544703" y="752475"/>
                </a:lnTo>
                <a:lnTo>
                  <a:pt x="564896" y="711327"/>
                </a:lnTo>
                <a:lnTo>
                  <a:pt x="594614" y="667893"/>
                </a:lnTo>
                <a:lnTo>
                  <a:pt x="629920" y="630428"/>
                </a:lnTo>
                <a:lnTo>
                  <a:pt x="669671" y="599440"/>
                </a:lnTo>
                <a:lnTo>
                  <a:pt x="713232" y="574802"/>
                </a:lnTo>
                <a:lnTo>
                  <a:pt x="759714" y="557022"/>
                </a:lnTo>
                <a:lnTo>
                  <a:pt x="808228" y="546100"/>
                </a:lnTo>
                <a:lnTo>
                  <a:pt x="858012" y="542417"/>
                </a:lnTo>
                <a:lnTo>
                  <a:pt x="901065" y="545338"/>
                </a:lnTo>
                <a:lnTo>
                  <a:pt x="943864" y="553593"/>
                </a:lnTo>
                <a:lnTo>
                  <a:pt x="985774" y="567690"/>
                </a:lnTo>
                <a:lnTo>
                  <a:pt x="1026414" y="587629"/>
                </a:lnTo>
                <a:lnTo>
                  <a:pt x="1070483" y="617982"/>
                </a:lnTo>
                <a:lnTo>
                  <a:pt x="1108964" y="654304"/>
                </a:lnTo>
                <a:lnTo>
                  <a:pt x="1140841" y="695960"/>
                </a:lnTo>
                <a:lnTo>
                  <a:pt x="1166114" y="742315"/>
                </a:lnTo>
                <a:lnTo>
                  <a:pt x="1183767" y="792988"/>
                </a:lnTo>
                <a:lnTo>
                  <a:pt x="1193546" y="845439"/>
                </a:lnTo>
                <a:lnTo>
                  <a:pt x="1194943" y="898144"/>
                </a:lnTo>
                <a:lnTo>
                  <a:pt x="1194943" y="617347"/>
                </a:lnTo>
                <a:lnTo>
                  <a:pt x="1171448" y="589153"/>
                </a:lnTo>
                <a:lnTo>
                  <a:pt x="1140968" y="559435"/>
                </a:lnTo>
                <a:lnTo>
                  <a:pt x="1119632" y="542417"/>
                </a:lnTo>
                <a:lnTo>
                  <a:pt x="1107694" y="532892"/>
                </a:lnTo>
                <a:lnTo>
                  <a:pt x="1071499" y="509524"/>
                </a:lnTo>
                <a:lnTo>
                  <a:pt x="1033145" y="489839"/>
                </a:lnTo>
                <a:lnTo>
                  <a:pt x="993521" y="474218"/>
                </a:lnTo>
                <a:lnTo>
                  <a:pt x="952500" y="462788"/>
                </a:lnTo>
                <a:lnTo>
                  <a:pt x="910336" y="455422"/>
                </a:lnTo>
                <a:lnTo>
                  <a:pt x="869188" y="452247"/>
                </a:lnTo>
                <a:lnTo>
                  <a:pt x="828040" y="453136"/>
                </a:lnTo>
                <a:lnTo>
                  <a:pt x="787146" y="457962"/>
                </a:lnTo>
                <a:lnTo>
                  <a:pt x="746633" y="466725"/>
                </a:lnTo>
                <a:lnTo>
                  <a:pt x="707136" y="479425"/>
                </a:lnTo>
                <a:lnTo>
                  <a:pt x="669544" y="495808"/>
                </a:lnTo>
                <a:lnTo>
                  <a:pt x="633349" y="515493"/>
                </a:lnTo>
                <a:lnTo>
                  <a:pt x="599186" y="538734"/>
                </a:lnTo>
                <a:lnTo>
                  <a:pt x="566420" y="566166"/>
                </a:lnTo>
                <a:lnTo>
                  <a:pt x="536702" y="596646"/>
                </a:lnTo>
                <a:lnTo>
                  <a:pt x="510032" y="630047"/>
                </a:lnTo>
                <a:lnTo>
                  <a:pt x="486791" y="666242"/>
                </a:lnTo>
                <a:lnTo>
                  <a:pt x="467106" y="704469"/>
                </a:lnTo>
                <a:lnTo>
                  <a:pt x="451485" y="744220"/>
                </a:lnTo>
                <a:lnTo>
                  <a:pt x="439928" y="785368"/>
                </a:lnTo>
                <a:lnTo>
                  <a:pt x="432562" y="827405"/>
                </a:lnTo>
                <a:lnTo>
                  <a:pt x="429514" y="868553"/>
                </a:lnTo>
                <a:lnTo>
                  <a:pt x="430403" y="909574"/>
                </a:lnTo>
                <a:lnTo>
                  <a:pt x="435178" y="950214"/>
                </a:lnTo>
                <a:lnTo>
                  <a:pt x="443992" y="991108"/>
                </a:lnTo>
                <a:lnTo>
                  <a:pt x="456565" y="1030478"/>
                </a:lnTo>
                <a:lnTo>
                  <a:pt x="472821" y="1068324"/>
                </a:lnTo>
                <a:lnTo>
                  <a:pt x="492633" y="1104392"/>
                </a:lnTo>
                <a:lnTo>
                  <a:pt x="516001" y="1138555"/>
                </a:lnTo>
                <a:lnTo>
                  <a:pt x="543433" y="1171321"/>
                </a:lnTo>
                <a:lnTo>
                  <a:pt x="573913" y="1201039"/>
                </a:lnTo>
                <a:lnTo>
                  <a:pt x="607314" y="1227709"/>
                </a:lnTo>
                <a:lnTo>
                  <a:pt x="643382" y="1250950"/>
                </a:lnTo>
                <a:lnTo>
                  <a:pt x="681736" y="1270635"/>
                </a:lnTo>
                <a:lnTo>
                  <a:pt x="721614" y="1286256"/>
                </a:lnTo>
                <a:lnTo>
                  <a:pt x="762381" y="1297813"/>
                </a:lnTo>
                <a:lnTo>
                  <a:pt x="804545" y="1305179"/>
                </a:lnTo>
                <a:lnTo>
                  <a:pt x="846721" y="1308354"/>
                </a:lnTo>
                <a:lnTo>
                  <a:pt x="857504" y="1308354"/>
                </a:lnTo>
                <a:lnTo>
                  <a:pt x="882396" y="1307566"/>
                </a:lnTo>
                <a:lnTo>
                  <a:pt x="884694" y="1307566"/>
                </a:lnTo>
                <a:lnTo>
                  <a:pt x="940816" y="1300226"/>
                </a:lnTo>
                <a:lnTo>
                  <a:pt x="1007745" y="1281176"/>
                </a:lnTo>
                <a:lnTo>
                  <a:pt x="1045591" y="1264920"/>
                </a:lnTo>
                <a:lnTo>
                  <a:pt x="1081532" y="1245108"/>
                </a:lnTo>
                <a:lnTo>
                  <a:pt x="1115695" y="1221740"/>
                </a:lnTo>
                <a:lnTo>
                  <a:pt x="1120394" y="1217803"/>
                </a:lnTo>
                <a:lnTo>
                  <a:pt x="1148461" y="1194308"/>
                </a:lnTo>
                <a:lnTo>
                  <a:pt x="1178179" y="1163828"/>
                </a:lnTo>
                <a:lnTo>
                  <a:pt x="1204849" y="1130427"/>
                </a:lnTo>
                <a:lnTo>
                  <a:pt x="1228090" y="1094359"/>
                </a:lnTo>
                <a:lnTo>
                  <a:pt x="1247775" y="1056005"/>
                </a:lnTo>
                <a:lnTo>
                  <a:pt x="1263396" y="1016254"/>
                </a:lnTo>
                <a:lnTo>
                  <a:pt x="1274953" y="975360"/>
                </a:lnTo>
                <a:lnTo>
                  <a:pt x="1282319" y="933196"/>
                </a:lnTo>
                <a:lnTo>
                  <a:pt x="1285367" y="891921"/>
                </a:lnTo>
                <a:close/>
              </a:path>
              <a:path w="1673859" h="1598929">
                <a:moveTo>
                  <a:pt x="1673733" y="1278890"/>
                </a:moveTo>
                <a:lnTo>
                  <a:pt x="1671574" y="1247775"/>
                </a:lnTo>
                <a:lnTo>
                  <a:pt x="1657985" y="1219708"/>
                </a:lnTo>
                <a:lnTo>
                  <a:pt x="1633728" y="1198499"/>
                </a:lnTo>
                <a:lnTo>
                  <a:pt x="1580896" y="1167892"/>
                </a:lnTo>
                <a:lnTo>
                  <a:pt x="1580896" y="1272032"/>
                </a:lnTo>
                <a:lnTo>
                  <a:pt x="1558417" y="1311021"/>
                </a:lnTo>
                <a:lnTo>
                  <a:pt x="1347089" y="1188847"/>
                </a:lnTo>
                <a:lnTo>
                  <a:pt x="1369441" y="1149985"/>
                </a:lnTo>
                <a:lnTo>
                  <a:pt x="1580896" y="1272032"/>
                </a:lnTo>
                <a:lnTo>
                  <a:pt x="1580896" y="1167892"/>
                </a:lnTo>
                <a:lnTo>
                  <a:pt x="1549908" y="1149985"/>
                </a:lnTo>
                <a:lnTo>
                  <a:pt x="1440243" y="1086739"/>
                </a:lnTo>
                <a:lnTo>
                  <a:pt x="1406779" y="1067435"/>
                </a:lnTo>
                <a:lnTo>
                  <a:pt x="1376299" y="1057148"/>
                </a:lnTo>
                <a:lnTo>
                  <a:pt x="1345184" y="1059307"/>
                </a:lnTo>
                <a:lnTo>
                  <a:pt x="1317244" y="1073023"/>
                </a:lnTo>
                <a:lnTo>
                  <a:pt x="1305052" y="1086739"/>
                </a:lnTo>
                <a:lnTo>
                  <a:pt x="1262507" y="1062101"/>
                </a:lnTo>
                <a:lnTo>
                  <a:pt x="1217422" y="1140206"/>
                </a:lnTo>
                <a:lnTo>
                  <a:pt x="1259967" y="1164844"/>
                </a:lnTo>
                <a:lnTo>
                  <a:pt x="1254252" y="1182116"/>
                </a:lnTo>
                <a:lnTo>
                  <a:pt x="1270000" y="1241171"/>
                </a:lnTo>
                <a:lnTo>
                  <a:pt x="1521079" y="1393571"/>
                </a:lnTo>
                <a:lnTo>
                  <a:pt x="1561465" y="1404493"/>
                </a:lnTo>
                <a:lnTo>
                  <a:pt x="1568704" y="1404493"/>
                </a:lnTo>
                <a:lnTo>
                  <a:pt x="1611249" y="1387729"/>
                </a:lnTo>
                <a:lnTo>
                  <a:pt x="1662557" y="1311021"/>
                </a:lnTo>
                <a:lnTo>
                  <a:pt x="1663700" y="1309243"/>
                </a:lnTo>
                <a:lnTo>
                  <a:pt x="1673733" y="12788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92891" y="7217892"/>
            <a:ext cx="1335658" cy="1805292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758190" y="4224654"/>
            <a:ext cx="6875780" cy="1713230"/>
          </a:xfrm>
          <a:custGeom>
            <a:avLst/>
            <a:gdLst/>
            <a:ahLst/>
            <a:cxnLst/>
            <a:rect l="l" t="t" r="r" b="b"/>
            <a:pathLst>
              <a:path w="6875780" h="1713229">
                <a:moveTo>
                  <a:pt x="6875272" y="0"/>
                </a:moveTo>
                <a:lnTo>
                  <a:pt x="0" y="0"/>
                </a:lnTo>
                <a:lnTo>
                  <a:pt x="0" y="1712976"/>
                </a:lnTo>
                <a:lnTo>
                  <a:pt x="5162550" y="1712849"/>
                </a:lnTo>
                <a:lnTo>
                  <a:pt x="5210429" y="1712214"/>
                </a:lnTo>
                <a:lnTo>
                  <a:pt x="5258054" y="1710308"/>
                </a:lnTo>
                <a:lnTo>
                  <a:pt x="5305298" y="1707007"/>
                </a:lnTo>
                <a:lnTo>
                  <a:pt x="5352161" y="1702435"/>
                </a:lnTo>
                <a:lnTo>
                  <a:pt x="5398770" y="1696593"/>
                </a:lnTo>
                <a:lnTo>
                  <a:pt x="5444871" y="1689735"/>
                </a:lnTo>
                <a:lnTo>
                  <a:pt x="5490591" y="1681352"/>
                </a:lnTo>
                <a:lnTo>
                  <a:pt x="5535930" y="1672082"/>
                </a:lnTo>
                <a:lnTo>
                  <a:pt x="5580761" y="1661414"/>
                </a:lnTo>
                <a:lnTo>
                  <a:pt x="5625084" y="1649602"/>
                </a:lnTo>
                <a:lnTo>
                  <a:pt x="5669026" y="1636649"/>
                </a:lnTo>
                <a:lnTo>
                  <a:pt x="5712460" y="1622679"/>
                </a:lnTo>
                <a:lnTo>
                  <a:pt x="5755386" y="1607439"/>
                </a:lnTo>
                <a:lnTo>
                  <a:pt x="5797677" y="1591183"/>
                </a:lnTo>
                <a:lnTo>
                  <a:pt x="5839587" y="1573784"/>
                </a:lnTo>
                <a:lnTo>
                  <a:pt x="5880735" y="1555369"/>
                </a:lnTo>
                <a:lnTo>
                  <a:pt x="5921629" y="1535938"/>
                </a:lnTo>
                <a:lnTo>
                  <a:pt x="5961507" y="1515364"/>
                </a:lnTo>
                <a:lnTo>
                  <a:pt x="6001004" y="1493901"/>
                </a:lnTo>
                <a:lnTo>
                  <a:pt x="6039739" y="1471422"/>
                </a:lnTo>
                <a:lnTo>
                  <a:pt x="6077966" y="1447927"/>
                </a:lnTo>
                <a:lnTo>
                  <a:pt x="6115431" y="1423416"/>
                </a:lnTo>
                <a:lnTo>
                  <a:pt x="6152261" y="1398016"/>
                </a:lnTo>
                <a:lnTo>
                  <a:pt x="6188329" y="1371727"/>
                </a:lnTo>
                <a:lnTo>
                  <a:pt x="6223889" y="1344422"/>
                </a:lnTo>
                <a:lnTo>
                  <a:pt x="6258433" y="1316355"/>
                </a:lnTo>
                <a:lnTo>
                  <a:pt x="6292469" y="1287399"/>
                </a:lnTo>
                <a:lnTo>
                  <a:pt x="6325489" y="1257554"/>
                </a:lnTo>
                <a:lnTo>
                  <a:pt x="6357747" y="1226693"/>
                </a:lnTo>
                <a:lnTo>
                  <a:pt x="6389243" y="1195324"/>
                </a:lnTo>
                <a:lnTo>
                  <a:pt x="6419977" y="1162939"/>
                </a:lnTo>
                <a:lnTo>
                  <a:pt x="6449949" y="1129792"/>
                </a:lnTo>
                <a:lnTo>
                  <a:pt x="6478778" y="1095883"/>
                </a:lnTo>
                <a:lnTo>
                  <a:pt x="6506972" y="1061339"/>
                </a:lnTo>
                <a:lnTo>
                  <a:pt x="6534150" y="1025906"/>
                </a:lnTo>
                <a:lnTo>
                  <a:pt x="6560439" y="989838"/>
                </a:lnTo>
                <a:lnTo>
                  <a:pt x="6585839" y="953008"/>
                </a:lnTo>
                <a:lnTo>
                  <a:pt x="6610350" y="915543"/>
                </a:lnTo>
                <a:lnTo>
                  <a:pt x="6633845" y="877316"/>
                </a:lnTo>
                <a:lnTo>
                  <a:pt x="6656324" y="838454"/>
                </a:lnTo>
                <a:lnTo>
                  <a:pt x="6677914" y="799084"/>
                </a:lnTo>
                <a:lnTo>
                  <a:pt x="6698361" y="758952"/>
                </a:lnTo>
                <a:lnTo>
                  <a:pt x="6717919" y="718312"/>
                </a:lnTo>
                <a:lnTo>
                  <a:pt x="6736207" y="677037"/>
                </a:lnTo>
                <a:lnTo>
                  <a:pt x="6753606" y="635254"/>
                </a:lnTo>
                <a:lnTo>
                  <a:pt x="6769989" y="592836"/>
                </a:lnTo>
                <a:lnTo>
                  <a:pt x="6785229" y="550037"/>
                </a:lnTo>
                <a:lnTo>
                  <a:pt x="6799199" y="506603"/>
                </a:lnTo>
                <a:lnTo>
                  <a:pt x="6812153" y="462661"/>
                </a:lnTo>
                <a:lnTo>
                  <a:pt x="6823837" y="418338"/>
                </a:lnTo>
                <a:lnTo>
                  <a:pt x="6834505" y="373253"/>
                </a:lnTo>
                <a:lnTo>
                  <a:pt x="6843903" y="328168"/>
                </a:lnTo>
                <a:lnTo>
                  <a:pt x="6852158" y="282448"/>
                </a:lnTo>
                <a:lnTo>
                  <a:pt x="6859143" y="236093"/>
                </a:lnTo>
                <a:lnTo>
                  <a:pt x="6864985" y="189738"/>
                </a:lnTo>
                <a:lnTo>
                  <a:pt x="6869430" y="142875"/>
                </a:lnTo>
                <a:lnTo>
                  <a:pt x="6872858" y="95504"/>
                </a:lnTo>
                <a:lnTo>
                  <a:pt x="6874637" y="48006"/>
                </a:lnTo>
                <a:lnTo>
                  <a:pt x="6875272" y="0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bg object 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65555" y="7874634"/>
            <a:ext cx="5996813" cy="19958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4727" y="1586941"/>
            <a:ext cx="8300084" cy="4122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44727" y="6260972"/>
            <a:ext cx="7081520" cy="11925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-1"/>
                </a:moveTo>
                <a:lnTo>
                  <a:pt x="0" y="-1"/>
                </a:lnTo>
                <a:lnTo>
                  <a:pt x="0" y="10286998"/>
                </a:lnTo>
                <a:lnTo>
                  <a:pt x="18288000" y="10286998"/>
                </a:lnTo>
                <a:lnTo>
                  <a:pt x="18288000" y="-1"/>
                </a:lnTo>
                <a:close/>
              </a:path>
            </a:pathLst>
          </a:custGeom>
          <a:solidFill>
            <a:srgbClr val="F9F5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0760" y="592975"/>
            <a:ext cx="15928974" cy="15487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48361" y="2502704"/>
            <a:ext cx="11680825" cy="2249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hyperlink" Target="mailto:maggie.cinto@wisc.edu" TargetMode="External"/><Relationship Id="rId6" Type="http://schemas.openxmlformats.org/officeDocument/2006/relationships/hyperlink" Target="mailto:Simone.sease@wisc.edu" TargetMode="External"/><Relationship Id="rId7" Type="http://schemas.openxmlformats.org/officeDocument/2006/relationships/hyperlink" Target="mailto:mawhite2@wisc.edu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Relationship Id="rId7" Type="http://schemas.openxmlformats.org/officeDocument/2006/relationships/image" Target="../media/image18.jp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jpg"/><Relationship Id="rId5" Type="http://schemas.openxmlformats.org/officeDocument/2006/relationships/image" Target="../media/image2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jpg"/><Relationship Id="rId5" Type="http://schemas.openxmlformats.org/officeDocument/2006/relationships/image" Target="../media/image3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jpg"/><Relationship Id="rId5" Type="http://schemas.openxmlformats.org/officeDocument/2006/relationships/image" Target="../media/image49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Relationship Id="rId4" Type="http://schemas.openxmlformats.org/officeDocument/2006/relationships/image" Target="../media/image52.jpg"/><Relationship Id="rId5" Type="http://schemas.openxmlformats.org/officeDocument/2006/relationships/image" Target="../media/image53.png"/><Relationship Id="rId6" Type="http://schemas.openxmlformats.org/officeDocument/2006/relationships/image" Target="../media/image54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Relationship Id="rId3" Type="http://schemas.openxmlformats.org/officeDocument/2006/relationships/image" Target="../media/image56.jpg"/><Relationship Id="rId4" Type="http://schemas.openxmlformats.org/officeDocument/2006/relationships/image" Target="../media/image57.jpg"/><Relationship Id="rId5" Type="http://schemas.openxmlformats.org/officeDocument/2006/relationships/image" Target="../media/image53.png"/><Relationship Id="rId6" Type="http://schemas.openxmlformats.org/officeDocument/2006/relationships/image" Target="../media/image58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Relationship Id="rId3" Type="http://schemas.openxmlformats.org/officeDocument/2006/relationships/image" Target="../media/image60.jpg"/><Relationship Id="rId4" Type="http://schemas.openxmlformats.org/officeDocument/2006/relationships/image" Target="../media/image61.jp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Relationship Id="rId3" Type="http://schemas.openxmlformats.org/officeDocument/2006/relationships/image" Target="../media/image66.jp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34.png"/><Relationship Id="rId7" Type="http://schemas.openxmlformats.org/officeDocument/2006/relationships/image" Target="../media/image75.png"/><Relationship Id="rId8" Type="http://schemas.openxmlformats.org/officeDocument/2006/relationships/image" Target="../media/image76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jpg"/><Relationship Id="rId5" Type="http://schemas.openxmlformats.org/officeDocument/2006/relationships/image" Target="../media/image80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eopleprogram.wisc.edu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650" spc="750">
                <a:latin typeface="Arial"/>
                <a:cs typeface="Arial"/>
              </a:rPr>
              <a:t>Présentation</a:t>
            </a:r>
            <a:endParaRPr sz="76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2" y="7684751"/>
            <a:ext cx="1028700" cy="2602230"/>
          </a:xfrm>
          <a:custGeom>
            <a:avLst/>
            <a:gdLst/>
            <a:ahLst/>
            <a:cxnLst/>
            <a:rect l="l" t="t" r="r" b="b"/>
            <a:pathLst>
              <a:path w="1028700" h="2602229">
                <a:moveTo>
                  <a:pt x="64134" y="0"/>
                </a:moveTo>
                <a:lnTo>
                  <a:pt x="16002" y="1270"/>
                </a:lnTo>
                <a:lnTo>
                  <a:pt x="0" y="2540"/>
                </a:lnTo>
                <a:lnTo>
                  <a:pt x="0" y="2602103"/>
                </a:lnTo>
                <a:lnTo>
                  <a:pt x="993521" y="2602103"/>
                </a:lnTo>
                <a:lnTo>
                  <a:pt x="984250" y="2569972"/>
                </a:lnTo>
                <a:lnTo>
                  <a:pt x="968756" y="2524760"/>
                </a:lnTo>
                <a:lnTo>
                  <a:pt x="951103" y="2480437"/>
                </a:lnTo>
                <a:lnTo>
                  <a:pt x="931418" y="2437384"/>
                </a:lnTo>
                <a:lnTo>
                  <a:pt x="909574" y="2395347"/>
                </a:lnTo>
                <a:lnTo>
                  <a:pt x="885825" y="2354707"/>
                </a:lnTo>
                <a:lnTo>
                  <a:pt x="860298" y="2315337"/>
                </a:lnTo>
                <a:lnTo>
                  <a:pt x="832612" y="2277237"/>
                </a:lnTo>
                <a:lnTo>
                  <a:pt x="803402" y="2240661"/>
                </a:lnTo>
                <a:lnTo>
                  <a:pt x="772414" y="2205482"/>
                </a:lnTo>
                <a:lnTo>
                  <a:pt x="739775" y="2171827"/>
                </a:lnTo>
                <a:lnTo>
                  <a:pt x="705612" y="2139950"/>
                </a:lnTo>
                <a:lnTo>
                  <a:pt x="669798" y="2109597"/>
                </a:lnTo>
                <a:lnTo>
                  <a:pt x="632587" y="2081022"/>
                </a:lnTo>
                <a:lnTo>
                  <a:pt x="593979" y="2054225"/>
                </a:lnTo>
                <a:lnTo>
                  <a:pt x="554228" y="2029460"/>
                </a:lnTo>
                <a:lnTo>
                  <a:pt x="512953" y="2006346"/>
                </a:lnTo>
                <a:lnTo>
                  <a:pt x="470535" y="1985264"/>
                </a:lnTo>
                <a:lnTo>
                  <a:pt x="426974" y="1966341"/>
                </a:lnTo>
                <a:lnTo>
                  <a:pt x="382270" y="1949450"/>
                </a:lnTo>
                <a:lnTo>
                  <a:pt x="336677" y="1934845"/>
                </a:lnTo>
                <a:lnTo>
                  <a:pt x="290068" y="1922399"/>
                </a:lnTo>
                <a:lnTo>
                  <a:pt x="242570" y="1912239"/>
                </a:lnTo>
                <a:lnTo>
                  <a:pt x="1028700" y="1912239"/>
                </a:lnTo>
                <a:lnTo>
                  <a:pt x="1027430" y="1861947"/>
                </a:lnTo>
                <a:lnTo>
                  <a:pt x="1023620" y="1812417"/>
                </a:lnTo>
                <a:lnTo>
                  <a:pt x="1017270" y="1763649"/>
                </a:lnTo>
                <a:lnTo>
                  <a:pt x="1008634" y="1715770"/>
                </a:lnTo>
                <a:lnTo>
                  <a:pt x="997585" y="1668399"/>
                </a:lnTo>
                <a:lnTo>
                  <a:pt x="984250" y="1622171"/>
                </a:lnTo>
                <a:lnTo>
                  <a:pt x="968756" y="1576959"/>
                </a:lnTo>
                <a:lnTo>
                  <a:pt x="951103" y="1532636"/>
                </a:lnTo>
                <a:lnTo>
                  <a:pt x="931418" y="1489710"/>
                </a:lnTo>
                <a:lnTo>
                  <a:pt x="909447" y="1447800"/>
                </a:lnTo>
                <a:lnTo>
                  <a:pt x="885698" y="1406906"/>
                </a:lnTo>
                <a:lnTo>
                  <a:pt x="860044" y="1367536"/>
                </a:lnTo>
                <a:lnTo>
                  <a:pt x="832612" y="1329436"/>
                </a:lnTo>
                <a:lnTo>
                  <a:pt x="803275" y="1292860"/>
                </a:lnTo>
                <a:lnTo>
                  <a:pt x="772287" y="1257681"/>
                </a:lnTo>
                <a:lnTo>
                  <a:pt x="739648" y="1224280"/>
                </a:lnTo>
                <a:lnTo>
                  <a:pt x="705485" y="1192149"/>
                </a:lnTo>
                <a:lnTo>
                  <a:pt x="669798" y="1161796"/>
                </a:lnTo>
                <a:lnTo>
                  <a:pt x="632460" y="1133221"/>
                </a:lnTo>
                <a:lnTo>
                  <a:pt x="593852" y="1106424"/>
                </a:lnTo>
                <a:lnTo>
                  <a:pt x="553974" y="1081532"/>
                </a:lnTo>
                <a:lnTo>
                  <a:pt x="512699" y="1058545"/>
                </a:lnTo>
                <a:lnTo>
                  <a:pt x="470408" y="1037590"/>
                </a:lnTo>
                <a:lnTo>
                  <a:pt x="426720" y="1018667"/>
                </a:lnTo>
                <a:lnTo>
                  <a:pt x="382143" y="1001776"/>
                </a:lnTo>
                <a:lnTo>
                  <a:pt x="336423" y="987171"/>
                </a:lnTo>
                <a:lnTo>
                  <a:pt x="289814" y="974725"/>
                </a:lnTo>
                <a:lnTo>
                  <a:pt x="242316" y="964565"/>
                </a:lnTo>
                <a:lnTo>
                  <a:pt x="1028700" y="964565"/>
                </a:lnTo>
                <a:lnTo>
                  <a:pt x="1027430" y="916432"/>
                </a:lnTo>
                <a:lnTo>
                  <a:pt x="1023874" y="868934"/>
                </a:lnTo>
                <a:lnTo>
                  <a:pt x="1018159" y="822071"/>
                </a:lnTo>
                <a:lnTo>
                  <a:pt x="1010158" y="775970"/>
                </a:lnTo>
                <a:lnTo>
                  <a:pt x="1000125" y="730504"/>
                </a:lnTo>
                <a:lnTo>
                  <a:pt x="987806" y="685927"/>
                </a:lnTo>
                <a:lnTo>
                  <a:pt x="973455" y="642366"/>
                </a:lnTo>
                <a:lnTo>
                  <a:pt x="957199" y="599567"/>
                </a:lnTo>
                <a:lnTo>
                  <a:pt x="939038" y="557911"/>
                </a:lnTo>
                <a:lnTo>
                  <a:pt x="918845" y="517271"/>
                </a:lnTo>
                <a:lnTo>
                  <a:pt x="896874" y="477774"/>
                </a:lnTo>
                <a:lnTo>
                  <a:pt x="873252" y="439420"/>
                </a:lnTo>
                <a:lnTo>
                  <a:pt x="847852" y="402209"/>
                </a:lnTo>
                <a:lnTo>
                  <a:pt x="820674" y="366268"/>
                </a:lnTo>
                <a:lnTo>
                  <a:pt x="791972" y="331724"/>
                </a:lnTo>
                <a:lnTo>
                  <a:pt x="761746" y="298577"/>
                </a:lnTo>
                <a:lnTo>
                  <a:pt x="729996" y="266827"/>
                </a:lnTo>
                <a:lnTo>
                  <a:pt x="696849" y="236601"/>
                </a:lnTo>
                <a:lnTo>
                  <a:pt x="662305" y="207899"/>
                </a:lnTo>
                <a:lnTo>
                  <a:pt x="626364" y="180848"/>
                </a:lnTo>
                <a:lnTo>
                  <a:pt x="589280" y="155448"/>
                </a:lnTo>
                <a:lnTo>
                  <a:pt x="550926" y="131699"/>
                </a:lnTo>
                <a:lnTo>
                  <a:pt x="511302" y="109728"/>
                </a:lnTo>
                <a:lnTo>
                  <a:pt x="470662" y="89662"/>
                </a:lnTo>
                <a:lnTo>
                  <a:pt x="429006" y="71374"/>
                </a:lnTo>
                <a:lnTo>
                  <a:pt x="386334" y="55118"/>
                </a:lnTo>
                <a:lnTo>
                  <a:pt x="342646" y="40894"/>
                </a:lnTo>
                <a:lnTo>
                  <a:pt x="298069" y="28575"/>
                </a:lnTo>
                <a:lnTo>
                  <a:pt x="252730" y="18415"/>
                </a:lnTo>
                <a:lnTo>
                  <a:pt x="206629" y="10414"/>
                </a:lnTo>
                <a:lnTo>
                  <a:pt x="159765" y="4699"/>
                </a:lnTo>
                <a:lnTo>
                  <a:pt x="112268" y="1270"/>
                </a:lnTo>
                <a:lnTo>
                  <a:pt x="64134" y="0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258664" y="0"/>
            <a:ext cx="1028700" cy="1840230"/>
          </a:xfrm>
          <a:custGeom>
            <a:avLst/>
            <a:gdLst/>
            <a:ahLst/>
            <a:cxnLst/>
            <a:rect l="l" t="t" r="r" b="b"/>
            <a:pathLst>
              <a:path w="1028700" h="1840230">
                <a:moveTo>
                  <a:pt x="1028700" y="0"/>
                </a:moveTo>
                <a:lnTo>
                  <a:pt x="606425" y="0"/>
                </a:lnTo>
                <a:lnTo>
                  <a:pt x="601726" y="1778"/>
                </a:lnTo>
                <a:lnTo>
                  <a:pt x="558165" y="20701"/>
                </a:lnTo>
                <a:lnTo>
                  <a:pt x="515747" y="41783"/>
                </a:lnTo>
                <a:lnTo>
                  <a:pt x="474598" y="64770"/>
                </a:lnTo>
                <a:lnTo>
                  <a:pt x="434594" y="89789"/>
                </a:lnTo>
                <a:lnTo>
                  <a:pt x="395986" y="116459"/>
                </a:lnTo>
                <a:lnTo>
                  <a:pt x="358775" y="145034"/>
                </a:lnTo>
                <a:lnTo>
                  <a:pt x="323088" y="175260"/>
                </a:lnTo>
                <a:lnTo>
                  <a:pt x="288925" y="207264"/>
                </a:lnTo>
                <a:lnTo>
                  <a:pt x="256286" y="240919"/>
                </a:lnTo>
                <a:lnTo>
                  <a:pt x="225298" y="275971"/>
                </a:lnTo>
                <a:lnTo>
                  <a:pt x="196087" y="312674"/>
                </a:lnTo>
                <a:lnTo>
                  <a:pt x="168528" y="350647"/>
                </a:lnTo>
                <a:lnTo>
                  <a:pt x="142875" y="390144"/>
                </a:lnTo>
                <a:lnTo>
                  <a:pt x="119125" y="430784"/>
                </a:lnTo>
                <a:lnTo>
                  <a:pt x="97409" y="472694"/>
                </a:lnTo>
                <a:lnTo>
                  <a:pt x="77597" y="515874"/>
                </a:lnTo>
                <a:lnTo>
                  <a:pt x="59943" y="560070"/>
                </a:lnTo>
                <a:lnTo>
                  <a:pt x="44577" y="605409"/>
                </a:lnTo>
                <a:lnTo>
                  <a:pt x="31115" y="651510"/>
                </a:lnTo>
                <a:lnTo>
                  <a:pt x="20065" y="698754"/>
                </a:lnTo>
                <a:lnTo>
                  <a:pt x="11556" y="746760"/>
                </a:lnTo>
                <a:lnTo>
                  <a:pt x="5206" y="795528"/>
                </a:lnTo>
                <a:lnTo>
                  <a:pt x="1396" y="845185"/>
                </a:lnTo>
                <a:lnTo>
                  <a:pt x="0" y="895350"/>
                </a:lnTo>
                <a:lnTo>
                  <a:pt x="786257" y="895350"/>
                </a:lnTo>
                <a:lnTo>
                  <a:pt x="738632" y="905510"/>
                </a:lnTo>
                <a:lnTo>
                  <a:pt x="692022" y="917956"/>
                </a:lnTo>
                <a:lnTo>
                  <a:pt x="646303" y="932561"/>
                </a:lnTo>
                <a:lnTo>
                  <a:pt x="601726" y="949579"/>
                </a:lnTo>
                <a:lnTo>
                  <a:pt x="558165" y="968375"/>
                </a:lnTo>
                <a:lnTo>
                  <a:pt x="515747" y="989457"/>
                </a:lnTo>
                <a:lnTo>
                  <a:pt x="474598" y="1012444"/>
                </a:lnTo>
                <a:lnTo>
                  <a:pt x="434594" y="1037336"/>
                </a:lnTo>
                <a:lnTo>
                  <a:pt x="395986" y="1064133"/>
                </a:lnTo>
                <a:lnTo>
                  <a:pt x="358775" y="1092708"/>
                </a:lnTo>
                <a:lnTo>
                  <a:pt x="323088" y="1123061"/>
                </a:lnTo>
                <a:lnTo>
                  <a:pt x="288925" y="1154938"/>
                </a:lnTo>
                <a:lnTo>
                  <a:pt x="256286" y="1188593"/>
                </a:lnTo>
                <a:lnTo>
                  <a:pt x="225298" y="1223899"/>
                </a:lnTo>
                <a:lnTo>
                  <a:pt x="196087" y="1260348"/>
                </a:lnTo>
                <a:lnTo>
                  <a:pt x="168528" y="1298448"/>
                </a:lnTo>
                <a:lnTo>
                  <a:pt x="142875" y="1337818"/>
                </a:lnTo>
                <a:lnTo>
                  <a:pt x="119125" y="1378458"/>
                </a:lnTo>
                <a:lnTo>
                  <a:pt x="97409" y="1420495"/>
                </a:lnTo>
                <a:lnTo>
                  <a:pt x="77597" y="1463548"/>
                </a:lnTo>
                <a:lnTo>
                  <a:pt x="59943" y="1507744"/>
                </a:lnTo>
                <a:lnTo>
                  <a:pt x="44577" y="1553083"/>
                </a:lnTo>
                <a:lnTo>
                  <a:pt x="31115" y="1599311"/>
                </a:lnTo>
                <a:lnTo>
                  <a:pt x="20065" y="1646428"/>
                </a:lnTo>
                <a:lnTo>
                  <a:pt x="11556" y="1694561"/>
                </a:lnTo>
                <a:lnTo>
                  <a:pt x="5206" y="1743329"/>
                </a:lnTo>
                <a:lnTo>
                  <a:pt x="1396" y="1792859"/>
                </a:lnTo>
                <a:lnTo>
                  <a:pt x="127" y="1839722"/>
                </a:lnTo>
                <a:lnTo>
                  <a:pt x="1028700" y="1839722"/>
                </a:lnTo>
                <a:lnTo>
                  <a:pt x="1028700" y="0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86995" rIns="0" bIns="0" rtlCol="0" vert="horz">
            <a:spAutoFit/>
          </a:bodyPr>
          <a:lstStyle/>
          <a:p>
            <a:pPr marL="12700" marR="5080">
              <a:lnSpc>
                <a:spcPts val="6140"/>
              </a:lnSpc>
              <a:spcBef>
                <a:spcPts val="685"/>
              </a:spcBef>
            </a:pPr>
            <a:r>
              <a:rPr dirty="0" sz="5500" spc="645">
                <a:latin typeface="Arial"/>
                <a:cs typeface="Arial"/>
              </a:rPr>
              <a:t>Programme</a:t>
            </a:r>
            <a:r>
              <a:rPr dirty="0" sz="5500" spc="300">
                <a:latin typeface="Arial"/>
                <a:cs typeface="Arial"/>
              </a:rPr>
              <a:t> </a:t>
            </a:r>
            <a:r>
              <a:rPr dirty="0" sz="5500" spc="720">
                <a:latin typeface="Arial"/>
                <a:cs typeface="Arial"/>
              </a:rPr>
              <a:t>PEOPLE </a:t>
            </a:r>
            <a:r>
              <a:rPr dirty="0" sz="5500" spc="605">
                <a:latin typeface="Arial"/>
                <a:cs typeface="Arial"/>
              </a:rPr>
              <a:t>de</a:t>
            </a:r>
            <a:r>
              <a:rPr dirty="0" sz="5500" spc="315">
                <a:latin typeface="Arial"/>
                <a:cs typeface="Arial"/>
              </a:rPr>
              <a:t> </a:t>
            </a:r>
            <a:r>
              <a:rPr dirty="0" sz="5500" spc="465">
                <a:latin typeface="Arial"/>
                <a:cs typeface="Arial"/>
              </a:rPr>
              <a:t>l’Université</a:t>
            </a:r>
            <a:r>
              <a:rPr dirty="0" sz="5500" spc="315">
                <a:latin typeface="Arial"/>
                <a:cs typeface="Arial"/>
              </a:rPr>
              <a:t> </a:t>
            </a:r>
            <a:r>
              <a:rPr dirty="0" sz="5500" spc="605">
                <a:latin typeface="Arial"/>
                <a:cs typeface="Arial"/>
              </a:rPr>
              <a:t>du </a:t>
            </a:r>
            <a:r>
              <a:rPr dirty="0" sz="5500" spc="565">
                <a:latin typeface="Arial"/>
                <a:cs typeface="Arial"/>
              </a:rPr>
              <a:t>Wisconsin–</a:t>
            </a:r>
            <a:r>
              <a:rPr dirty="0" sz="5500" spc="590">
                <a:latin typeface="Arial"/>
                <a:cs typeface="Arial"/>
              </a:rPr>
              <a:t>Madison</a:t>
            </a:r>
            <a:endParaRPr sz="5500">
              <a:latin typeface="Arial"/>
              <a:cs typeface="Arial"/>
            </a:endParaRPr>
          </a:p>
          <a:p>
            <a:pPr marL="232410" marR="1993264">
              <a:lnSpc>
                <a:spcPct val="140100"/>
              </a:lnSpc>
              <a:spcBef>
                <a:spcPts val="975"/>
              </a:spcBef>
            </a:pPr>
            <a:r>
              <a:rPr dirty="0" sz="3650" b="0">
                <a:solidFill>
                  <a:srgbClr val="FFFFFF"/>
                </a:solidFill>
                <a:latin typeface="Arial"/>
                <a:cs typeface="Arial"/>
              </a:rPr>
              <a:t>Réaliser</a:t>
            </a:r>
            <a:r>
              <a:rPr dirty="0" sz="3650" spc="-3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50" b="0">
                <a:solidFill>
                  <a:srgbClr val="FFFFFF"/>
                </a:solidFill>
                <a:latin typeface="Arial"/>
                <a:cs typeface="Arial"/>
              </a:rPr>
              <a:t>son</a:t>
            </a:r>
            <a:r>
              <a:rPr dirty="0" sz="3650" spc="-1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50" b="0">
                <a:solidFill>
                  <a:srgbClr val="FFFFFF"/>
                </a:solidFill>
                <a:latin typeface="Arial"/>
                <a:cs typeface="Arial"/>
              </a:rPr>
              <a:t>potentiel</a:t>
            </a:r>
            <a:r>
              <a:rPr dirty="0" sz="3650" spc="-2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50" b="0">
                <a:solidFill>
                  <a:srgbClr val="FFFFFF"/>
                </a:solidFill>
                <a:latin typeface="Arial"/>
                <a:cs typeface="Arial"/>
              </a:rPr>
              <a:t>avec</a:t>
            </a:r>
            <a:r>
              <a:rPr dirty="0" sz="3650" spc="-1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50" spc="-25" b="0">
                <a:solidFill>
                  <a:srgbClr val="FFFFFF"/>
                </a:solidFill>
                <a:latin typeface="Arial"/>
                <a:cs typeface="Arial"/>
              </a:rPr>
              <a:t>le </a:t>
            </a:r>
            <a:r>
              <a:rPr dirty="0" sz="3650" b="0">
                <a:solidFill>
                  <a:srgbClr val="FFFFFF"/>
                </a:solidFill>
                <a:latin typeface="Arial"/>
                <a:cs typeface="Arial"/>
              </a:rPr>
              <a:t>programme</a:t>
            </a:r>
            <a:r>
              <a:rPr dirty="0" sz="3650" spc="-5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50" spc="-10" b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  <a:endParaRPr sz="3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28534" y="985773"/>
            <a:ext cx="1005840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275" b="0">
                <a:latin typeface="Verdana"/>
                <a:cs typeface="Verdana"/>
              </a:rPr>
              <a:t>Qu</a:t>
            </a:r>
            <a:r>
              <a:rPr dirty="0" sz="6000" spc="275" b="0">
                <a:latin typeface="Arial"/>
                <a:cs typeface="Arial"/>
              </a:rPr>
              <a:t>’</a:t>
            </a:r>
            <a:r>
              <a:rPr dirty="0" sz="6000" spc="275" b="0">
                <a:latin typeface="Verdana"/>
                <a:cs typeface="Verdana"/>
              </a:rPr>
              <a:t>est-</a:t>
            </a:r>
            <a:r>
              <a:rPr dirty="0" sz="6000" spc="300" b="0">
                <a:latin typeface="Verdana"/>
                <a:cs typeface="Verdana"/>
              </a:rPr>
              <a:t>ce</a:t>
            </a:r>
            <a:r>
              <a:rPr dirty="0" sz="6000" spc="210" b="0">
                <a:latin typeface="Verdana"/>
                <a:cs typeface="Verdana"/>
              </a:rPr>
              <a:t> </a:t>
            </a:r>
            <a:r>
              <a:rPr dirty="0" sz="6000" spc="330" b="0">
                <a:latin typeface="Verdana"/>
                <a:cs typeface="Verdana"/>
              </a:rPr>
              <a:t>que</a:t>
            </a:r>
            <a:r>
              <a:rPr dirty="0" sz="6000" spc="215" b="0">
                <a:latin typeface="Verdana"/>
                <a:cs typeface="Verdana"/>
              </a:rPr>
              <a:t> </a:t>
            </a:r>
            <a:r>
              <a:rPr dirty="0" sz="6000" spc="340" b="0">
                <a:latin typeface="Verdana"/>
                <a:cs typeface="Verdana"/>
              </a:rPr>
              <a:t>PEOPLE</a:t>
            </a:r>
            <a:r>
              <a:rPr dirty="0" sz="6000" spc="215" b="0">
                <a:latin typeface="Verdana"/>
                <a:cs typeface="Verdana"/>
              </a:rPr>
              <a:t> </a:t>
            </a:r>
            <a:r>
              <a:rPr dirty="0" sz="6000" spc="240" b="0">
                <a:latin typeface="Verdana"/>
                <a:cs typeface="Verdana"/>
              </a:rPr>
              <a:t>?</a:t>
            </a:r>
            <a:endParaRPr sz="60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8534" y="2117458"/>
            <a:ext cx="11355705" cy="6731000"/>
          </a:xfrm>
          <a:prstGeom prst="rect">
            <a:avLst/>
          </a:prstGeom>
        </p:spPr>
        <p:txBody>
          <a:bodyPr wrap="square" lIns="0" tIns="36194" rIns="0" bIns="0" rtlCol="0" vert="horz">
            <a:spAutoFit/>
          </a:bodyPr>
          <a:lstStyle/>
          <a:p>
            <a:pPr marL="12700" marR="711200">
              <a:lnSpc>
                <a:spcPts val="3020"/>
              </a:lnSpc>
              <a:spcBef>
                <a:spcPts val="284"/>
              </a:spcBef>
            </a:pPr>
            <a:r>
              <a:rPr dirty="0" sz="2600" b="1">
                <a:latin typeface="Trebuchet MS"/>
                <a:cs typeface="Trebuchet MS"/>
              </a:rPr>
              <a:t>Precollege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Enrichment</a:t>
            </a:r>
            <a:r>
              <a:rPr dirty="0" sz="2600" spc="-6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Opportunity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Program</a:t>
            </a:r>
            <a:r>
              <a:rPr dirty="0" sz="2600" spc="-6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for</a:t>
            </a:r>
            <a:r>
              <a:rPr dirty="0" sz="2600" spc="-6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Learning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Excellence (PEOPLE)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610"/>
              </a:spcBef>
            </a:pPr>
            <a:r>
              <a:rPr dirty="0" sz="2600" b="1">
                <a:latin typeface="Trebuchet MS"/>
                <a:cs typeface="Trebuchet MS"/>
              </a:rPr>
              <a:t>Programme</a:t>
            </a:r>
            <a:r>
              <a:rPr dirty="0" sz="2600" spc="-85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d</a:t>
            </a:r>
            <a:r>
              <a:rPr dirty="0" sz="2600" spc="-10" b="1">
                <a:latin typeface="Arial"/>
                <a:cs typeface="Arial"/>
              </a:rPr>
              <a:t>’</a:t>
            </a:r>
            <a:r>
              <a:rPr dirty="0" sz="2600" spc="-10" b="1">
                <a:latin typeface="Trebuchet MS"/>
                <a:cs typeface="Trebuchet MS"/>
              </a:rPr>
              <a:t>enrichissement</a:t>
            </a:r>
            <a:r>
              <a:rPr dirty="0" sz="2600" spc="-80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préuniversitaire</a:t>
            </a:r>
            <a:r>
              <a:rPr dirty="0" sz="2600" spc="-8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pour</a:t>
            </a:r>
            <a:r>
              <a:rPr dirty="0" sz="2600" spc="-80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l</a:t>
            </a:r>
            <a:r>
              <a:rPr dirty="0" sz="2600" spc="-10" b="1">
                <a:latin typeface="Arial"/>
                <a:cs typeface="Arial"/>
              </a:rPr>
              <a:t>’</a:t>
            </a:r>
            <a:r>
              <a:rPr dirty="0" sz="2600" spc="-10" b="1">
                <a:latin typeface="Trebuchet MS"/>
                <a:cs typeface="Trebuchet MS"/>
              </a:rPr>
              <a:t>excellence</a:t>
            </a:r>
            <a:r>
              <a:rPr dirty="0" sz="2600" spc="-80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scolaire</a:t>
            </a:r>
            <a:endParaRPr sz="2600">
              <a:latin typeface="Trebuchet MS"/>
              <a:cs typeface="Trebuchet MS"/>
            </a:endParaRPr>
          </a:p>
          <a:p>
            <a:pPr marL="12700" marR="5080">
              <a:lnSpc>
                <a:spcPct val="119700"/>
              </a:lnSpc>
              <a:spcBef>
                <a:spcPts val="1135"/>
              </a:spcBef>
            </a:pPr>
            <a:r>
              <a:rPr dirty="0" sz="2800">
                <a:latin typeface="Trebuchet MS"/>
                <a:cs typeface="Trebuchet MS"/>
              </a:rPr>
              <a:t>Le</a:t>
            </a:r>
            <a:r>
              <a:rPr dirty="0" sz="2800" spc="-6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programme</a:t>
            </a:r>
            <a:r>
              <a:rPr dirty="0" sz="2800" spc="-6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PEOPLE</a:t>
            </a:r>
            <a:r>
              <a:rPr dirty="0" sz="2800" spc="-6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est</a:t>
            </a:r>
            <a:r>
              <a:rPr dirty="0" sz="2800" spc="-6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un</a:t>
            </a:r>
            <a:r>
              <a:rPr dirty="0" sz="2800" spc="-6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parcours</a:t>
            </a:r>
            <a:r>
              <a:rPr dirty="0" sz="2800" spc="-6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préparatoire</a:t>
            </a:r>
            <a:r>
              <a:rPr dirty="0" sz="2800" spc="-6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de</a:t>
            </a:r>
            <a:r>
              <a:rPr dirty="0" sz="2800" spc="-6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l’Université</a:t>
            </a:r>
            <a:r>
              <a:rPr dirty="0" sz="2800" spc="-70">
                <a:latin typeface="Trebuchet MS"/>
                <a:cs typeface="Trebuchet MS"/>
              </a:rPr>
              <a:t> </a:t>
            </a:r>
            <a:r>
              <a:rPr dirty="0" sz="2800" spc="-25">
                <a:latin typeface="Trebuchet MS"/>
                <a:cs typeface="Trebuchet MS"/>
              </a:rPr>
              <a:t>du </a:t>
            </a:r>
            <a:r>
              <a:rPr dirty="0" sz="2800" spc="-20">
                <a:latin typeface="Trebuchet MS"/>
                <a:cs typeface="Trebuchet MS"/>
              </a:rPr>
              <a:t>Wisconsin–</a:t>
            </a:r>
            <a:r>
              <a:rPr dirty="0" sz="2800">
                <a:latin typeface="Trebuchet MS"/>
                <a:cs typeface="Trebuchet MS"/>
              </a:rPr>
              <a:t>Madison.</a:t>
            </a:r>
            <a:r>
              <a:rPr dirty="0" sz="2800" spc="-2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Depuis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sa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création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en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1999,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PEOPLE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met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 spc="-10">
                <a:latin typeface="Trebuchet MS"/>
                <a:cs typeface="Trebuchet MS"/>
              </a:rPr>
              <a:t>l’accent </a:t>
            </a:r>
            <a:r>
              <a:rPr dirty="0" sz="2800">
                <a:latin typeface="Trebuchet MS"/>
                <a:cs typeface="Trebuchet MS"/>
              </a:rPr>
              <a:t>sur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un</a:t>
            </a:r>
            <a:r>
              <a:rPr dirty="0" sz="2800" spc="-1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accompagnement</a:t>
            </a:r>
            <a:r>
              <a:rPr dirty="0" sz="2800" spc="-1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global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des</a:t>
            </a:r>
            <a:r>
              <a:rPr dirty="0" sz="2800" spc="-1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élèves</a:t>
            </a:r>
            <a:r>
              <a:rPr dirty="0" sz="2800" spc="-1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grâce</a:t>
            </a:r>
            <a:r>
              <a:rPr dirty="0" sz="2800" spc="-1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à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un</a:t>
            </a:r>
            <a:r>
              <a:rPr dirty="0" sz="2800" spc="-1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suivi</a:t>
            </a:r>
            <a:r>
              <a:rPr dirty="0" sz="2800" spc="-15">
                <a:latin typeface="Trebuchet MS"/>
                <a:cs typeface="Trebuchet MS"/>
              </a:rPr>
              <a:t> </a:t>
            </a:r>
            <a:r>
              <a:rPr dirty="0" sz="2800" spc="-10">
                <a:latin typeface="Trebuchet MS"/>
                <a:cs typeface="Trebuchet MS"/>
              </a:rPr>
              <a:t>académique </a:t>
            </a:r>
            <a:r>
              <a:rPr dirty="0" sz="2800">
                <a:latin typeface="Trebuchet MS"/>
                <a:cs typeface="Trebuchet MS"/>
              </a:rPr>
              <a:t>personnalisé,</a:t>
            </a:r>
            <a:r>
              <a:rPr dirty="0" sz="2800" spc="-2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à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l’exploration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des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études</a:t>
            </a:r>
            <a:r>
              <a:rPr dirty="0" sz="2800" spc="-2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supérieures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et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des</a:t>
            </a:r>
            <a:r>
              <a:rPr dirty="0" sz="2800" spc="-20">
                <a:latin typeface="Trebuchet MS"/>
                <a:cs typeface="Trebuchet MS"/>
              </a:rPr>
              <a:t> </a:t>
            </a:r>
            <a:r>
              <a:rPr dirty="0" sz="2800" spc="-10">
                <a:latin typeface="Trebuchet MS"/>
                <a:cs typeface="Trebuchet MS"/>
              </a:rPr>
              <a:t>carrières, </a:t>
            </a:r>
            <a:r>
              <a:rPr dirty="0" sz="2800">
                <a:latin typeface="Trebuchet MS"/>
                <a:cs typeface="Trebuchet MS"/>
              </a:rPr>
              <a:t>ainsi</a:t>
            </a:r>
            <a:r>
              <a:rPr dirty="0" sz="2800" spc="-3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qu’au</a:t>
            </a:r>
            <a:r>
              <a:rPr dirty="0" sz="2800" spc="-3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développement</a:t>
            </a:r>
            <a:r>
              <a:rPr dirty="0" sz="2800" spc="-30">
                <a:latin typeface="Trebuchet MS"/>
                <a:cs typeface="Trebuchet MS"/>
              </a:rPr>
              <a:t> </a:t>
            </a:r>
            <a:r>
              <a:rPr dirty="0" sz="2800" spc="-10">
                <a:latin typeface="Trebuchet MS"/>
                <a:cs typeface="Trebuchet MS"/>
              </a:rPr>
              <a:t>professionnel.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80"/>
              </a:spcBef>
            </a:pPr>
            <a:endParaRPr sz="2800">
              <a:latin typeface="Trebuchet MS"/>
              <a:cs typeface="Trebuchet MS"/>
            </a:endParaRPr>
          </a:p>
          <a:p>
            <a:pPr marL="12700" marR="88900">
              <a:lnSpc>
                <a:spcPct val="119600"/>
              </a:lnSpc>
            </a:pPr>
            <a:r>
              <a:rPr dirty="0" sz="2800">
                <a:latin typeface="Trebuchet MS"/>
                <a:cs typeface="Trebuchet MS"/>
              </a:rPr>
              <a:t>Les</a:t>
            </a:r>
            <a:r>
              <a:rPr dirty="0" sz="2800" spc="-4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élèves</a:t>
            </a:r>
            <a:r>
              <a:rPr dirty="0" sz="2800" spc="-3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admis</a:t>
            </a:r>
            <a:r>
              <a:rPr dirty="0" sz="2800" spc="-3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à</a:t>
            </a:r>
            <a:r>
              <a:rPr dirty="0" sz="2800" spc="-3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l’Université</a:t>
            </a:r>
            <a:r>
              <a:rPr dirty="0" sz="2800" spc="-4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du</a:t>
            </a:r>
            <a:r>
              <a:rPr dirty="0" sz="2800" spc="-35">
                <a:latin typeface="Trebuchet MS"/>
                <a:cs typeface="Trebuchet MS"/>
              </a:rPr>
              <a:t> </a:t>
            </a:r>
            <a:r>
              <a:rPr dirty="0" sz="2800" spc="-25">
                <a:latin typeface="Trebuchet MS"/>
                <a:cs typeface="Trebuchet MS"/>
              </a:rPr>
              <a:t>Wisconsin–</a:t>
            </a:r>
            <a:r>
              <a:rPr dirty="0" sz="2800">
                <a:latin typeface="Trebuchet MS"/>
                <a:cs typeface="Trebuchet MS"/>
              </a:rPr>
              <a:t>Madison</a:t>
            </a:r>
            <a:r>
              <a:rPr dirty="0" sz="2800" spc="-3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peuvent</a:t>
            </a:r>
            <a:r>
              <a:rPr dirty="0" sz="2800" spc="-35">
                <a:latin typeface="Trebuchet MS"/>
                <a:cs typeface="Trebuchet MS"/>
              </a:rPr>
              <a:t> </a:t>
            </a:r>
            <a:r>
              <a:rPr dirty="0" sz="2800" spc="-20">
                <a:latin typeface="Trebuchet MS"/>
                <a:cs typeface="Trebuchet MS"/>
              </a:rPr>
              <a:t>être </a:t>
            </a:r>
            <a:r>
              <a:rPr dirty="0" sz="2800">
                <a:latin typeface="Trebuchet MS"/>
                <a:cs typeface="Trebuchet MS"/>
              </a:rPr>
              <a:t>admissibles</a:t>
            </a:r>
            <a:r>
              <a:rPr dirty="0" sz="2800" spc="-4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à</a:t>
            </a:r>
            <a:r>
              <a:rPr dirty="0" sz="2800" spc="-4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une</a:t>
            </a:r>
            <a:r>
              <a:rPr dirty="0" sz="2800" spc="-3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bourse</a:t>
            </a:r>
            <a:r>
              <a:rPr dirty="0" sz="2800" spc="-4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complète</a:t>
            </a:r>
            <a:r>
              <a:rPr dirty="0" sz="2800" spc="-3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couvrant</a:t>
            </a:r>
            <a:r>
              <a:rPr dirty="0" sz="2800" spc="-4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quatre</a:t>
            </a:r>
            <a:r>
              <a:rPr dirty="0" sz="2800" spc="-3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années</a:t>
            </a:r>
            <a:r>
              <a:rPr dirty="0" sz="2800" spc="-4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de</a:t>
            </a:r>
            <a:r>
              <a:rPr dirty="0" sz="2800" spc="-3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frais</a:t>
            </a:r>
            <a:r>
              <a:rPr dirty="0" sz="2800" spc="-40">
                <a:latin typeface="Trebuchet MS"/>
                <a:cs typeface="Trebuchet MS"/>
              </a:rPr>
              <a:t> </a:t>
            </a:r>
            <a:r>
              <a:rPr dirty="0" sz="2800" spc="-25">
                <a:latin typeface="Trebuchet MS"/>
                <a:cs typeface="Trebuchet MS"/>
              </a:rPr>
              <a:t>de </a:t>
            </a:r>
            <a:r>
              <a:rPr dirty="0" sz="2800">
                <a:latin typeface="Trebuchet MS"/>
                <a:cs typeface="Trebuchet MS"/>
              </a:rPr>
              <a:t>scolarité,</a:t>
            </a:r>
            <a:r>
              <a:rPr dirty="0" sz="2800" spc="-6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ainsi</a:t>
            </a:r>
            <a:r>
              <a:rPr dirty="0" sz="2800" spc="-5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qu’à</a:t>
            </a:r>
            <a:r>
              <a:rPr dirty="0" sz="2800" spc="-5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des</a:t>
            </a:r>
            <a:r>
              <a:rPr dirty="0" sz="2800" spc="-6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services</a:t>
            </a:r>
            <a:r>
              <a:rPr dirty="0" sz="2800" spc="-5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de</a:t>
            </a:r>
            <a:r>
              <a:rPr dirty="0" sz="2800" spc="-5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soutien</a:t>
            </a:r>
            <a:r>
              <a:rPr dirty="0" sz="2800" spc="-6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offerts</a:t>
            </a:r>
            <a:r>
              <a:rPr dirty="0" sz="2800" spc="-5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par</a:t>
            </a:r>
            <a:r>
              <a:rPr dirty="0" sz="2800" spc="-5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notre</a:t>
            </a:r>
            <a:r>
              <a:rPr dirty="0" sz="2800" spc="-55">
                <a:latin typeface="Trebuchet MS"/>
                <a:cs typeface="Trebuchet MS"/>
              </a:rPr>
              <a:t> </a:t>
            </a:r>
            <a:r>
              <a:rPr dirty="0" sz="2800" spc="-10">
                <a:latin typeface="Trebuchet MS"/>
                <a:cs typeface="Trebuchet MS"/>
              </a:rPr>
              <a:t>College </a:t>
            </a:r>
            <a:r>
              <a:rPr dirty="0" sz="2800">
                <a:latin typeface="Trebuchet MS"/>
                <a:cs typeface="Trebuchet MS"/>
              </a:rPr>
              <a:t>Scholars</a:t>
            </a:r>
            <a:r>
              <a:rPr dirty="0" sz="2800" spc="-3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Program</a:t>
            </a:r>
            <a:r>
              <a:rPr dirty="0" sz="2800" spc="-3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(programme</a:t>
            </a:r>
            <a:r>
              <a:rPr dirty="0" sz="2800" spc="-35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de</a:t>
            </a:r>
            <a:r>
              <a:rPr dirty="0" sz="2800" spc="-3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soutien</a:t>
            </a:r>
            <a:r>
              <a:rPr dirty="0" sz="2800" spc="-30">
                <a:latin typeface="Trebuchet MS"/>
                <a:cs typeface="Trebuchet MS"/>
              </a:rPr>
              <a:t> </a:t>
            </a:r>
            <a:r>
              <a:rPr dirty="0" sz="2800" spc="-10">
                <a:latin typeface="Trebuchet MS"/>
                <a:cs typeface="Trebuchet MS"/>
              </a:rPr>
              <a:t>universitaire).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-12" y="7684751"/>
            <a:ext cx="1028700" cy="2602230"/>
          </a:xfrm>
          <a:custGeom>
            <a:avLst/>
            <a:gdLst/>
            <a:ahLst/>
            <a:cxnLst/>
            <a:rect l="l" t="t" r="r" b="b"/>
            <a:pathLst>
              <a:path w="1028700" h="2602229">
                <a:moveTo>
                  <a:pt x="64134" y="0"/>
                </a:moveTo>
                <a:lnTo>
                  <a:pt x="16002" y="1270"/>
                </a:lnTo>
                <a:lnTo>
                  <a:pt x="0" y="2540"/>
                </a:lnTo>
                <a:lnTo>
                  <a:pt x="0" y="2602103"/>
                </a:lnTo>
                <a:lnTo>
                  <a:pt x="993521" y="2602103"/>
                </a:lnTo>
                <a:lnTo>
                  <a:pt x="984250" y="2569972"/>
                </a:lnTo>
                <a:lnTo>
                  <a:pt x="968756" y="2524760"/>
                </a:lnTo>
                <a:lnTo>
                  <a:pt x="951103" y="2480437"/>
                </a:lnTo>
                <a:lnTo>
                  <a:pt x="931418" y="2437384"/>
                </a:lnTo>
                <a:lnTo>
                  <a:pt x="909574" y="2395347"/>
                </a:lnTo>
                <a:lnTo>
                  <a:pt x="885825" y="2354707"/>
                </a:lnTo>
                <a:lnTo>
                  <a:pt x="860298" y="2315337"/>
                </a:lnTo>
                <a:lnTo>
                  <a:pt x="832612" y="2277237"/>
                </a:lnTo>
                <a:lnTo>
                  <a:pt x="803402" y="2240661"/>
                </a:lnTo>
                <a:lnTo>
                  <a:pt x="772414" y="2205482"/>
                </a:lnTo>
                <a:lnTo>
                  <a:pt x="739775" y="2171827"/>
                </a:lnTo>
                <a:lnTo>
                  <a:pt x="705612" y="2139950"/>
                </a:lnTo>
                <a:lnTo>
                  <a:pt x="669798" y="2109597"/>
                </a:lnTo>
                <a:lnTo>
                  <a:pt x="632587" y="2081022"/>
                </a:lnTo>
                <a:lnTo>
                  <a:pt x="593979" y="2054225"/>
                </a:lnTo>
                <a:lnTo>
                  <a:pt x="554228" y="2029460"/>
                </a:lnTo>
                <a:lnTo>
                  <a:pt x="512953" y="2006346"/>
                </a:lnTo>
                <a:lnTo>
                  <a:pt x="470535" y="1985264"/>
                </a:lnTo>
                <a:lnTo>
                  <a:pt x="426974" y="1966341"/>
                </a:lnTo>
                <a:lnTo>
                  <a:pt x="382270" y="1949450"/>
                </a:lnTo>
                <a:lnTo>
                  <a:pt x="336677" y="1934845"/>
                </a:lnTo>
                <a:lnTo>
                  <a:pt x="290068" y="1922399"/>
                </a:lnTo>
                <a:lnTo>
                  <a:pt x="242570" y="1912239"/>
                </a:lnTo>
                <a:lnTo>
                  <a:pt x="1028700" y="1912239"/>
                </a:lnTo>
                <a:lnTo>
                  <a:pt x="1027430" y="1861947"/>
                </a:lnTo>
                <a:lnTo>
                  <a:pt x="1023620" y="1812417"/>
                </a:lnTo>
                <a:lnTo>
                  <a:pt x="1017270" y="1763649"/>
                </a:lnTo>
                <a:lnTo>
                  <a:pt x="1008634" y="1715770"/>
                </a:lnTo>
                <a:lnTo>
                  <a:pt x="997585" y="1668399"/>
                </a:lnTo>
                <a:lnTo>
                  <a:pt x="984250" y="1622171"/>
                </a:lnTo>
                <a:lnTo>
                  <a:pt x="968756" y="1576959"/>
                </a:lnTo>
                <a:lnTo>
                  <a:pt x="951103" y="1532636"/>
                </a:lnTo>
                <a:lnTo>
                  <a:pt x="931418" y="1489710"/>
                </a:lnTo>
                <a:lnTo>
                  <a:pt x="909447" y="1447800"/>
                </a:lnTo>
                <a:lnTo>
                  <a:pt x="885698" y="1406906"/>
                </a:lnTo>
                <a:lnTo>
                  <a:pt x="860044" y="1367536"/>
                </a:lnTo>
                <a:lnTo>
                  <a:pt x="832612" y="1329436"/>
                </a:lnTo>
                <a:lnTo>
                  <a:pt x="803275" y="1292860"/>
                </a:lnTo>
                <a:lnTo>
                  <a:pt x="772287" y="1257681"/>
                </a:lnTo>
                <a:lnTo>
                  <a:pt x="739648" y="1224280"/>
                </a:lnTo>
                <a:lnTo>
                  <a:pt x="705485" y="1192149"/>
                </a:lnTo>
                <a:lnTo>
                  <a:pt x="669798" y="1161796"/>
                </a:lnTo>
                <a:lnTo>
                  <a:pt x="632460" y="1133221"/>
                </a:lnTo>
                <a:lnTo>
                  <a:pt x="593852" y="1106424"/>
                </a:lnTo>
                <a:lnTo>
                  <a:pt x="553974" y="1081532"/>
                </a:lnTo>
                <a:lnTo>
                  <a:pt x="512699" y="1058545"/>
                </a:lnTo>
                <a:lnTo>
                  <a:pt x="470408" y="1037590"/>
                </a:lnTo>
                <a:lnTo>
                  <a:pt x="426720" y="1018667"/>
                </a:lnTo>
                <a:lnTo>
                  <a:pt x="382143" y="1001776"/>
                </a:lnTo>
                <a:lnTo>
                  <a:pt x="336423" y="987171"/>
                </a:lnTo>
                <a:lnTo>
                  <a:pt x="289814" y="974725"/>
                </a:lnTo>
                <a:lnTo>
                  <a:pt x="242316" y="964565"/>
                </a:lnTo>
                <a:lnTo>
                  <a:pt x="1028700" y="964565"/>
                </a:lnTo>
                <a:lnTo>
                  <a:pt x="1027430" y="916432"/>
                </a:lnTo>
                <a:lnTo>
                  <a:pt x="1023874" y="868934"/>
                </a:lnTo>
                <a:lnTo>
                  <a:pt x="1018159" y="822071"/>
                </a:lnTo>
                <a:lnTo>
                  <a:pt x="1010158" y="775970"/>
                </a:lnTo>
                <a:lnTo>
                  <a:pt x="1000125" y="730504"/>
                </a:lnTo>
                <a:lnTo>
                  <a:pt x="987806" y="685927"/>
                </a:lnTo>
                <a:lnTo>
                  <a:pt x="973455" y="642366"/>
                </a:lnTo>
                <a:lnTo>
                  <a:pt x="957199" y="599567"/>
                </a:lnTo>
                <a:lnTo>
                  <a:pt x="939038" y="557911"/>
                </a:lnTo>
                <a:lnTo>
                  <a:pt x="918845" y="517271"/>
                </a:lnTo>
                <a:lnTo>
                  <a:pt x="896874" y="477774"/>
                </a:lnTo>
                <a:lnTo>
                  <a:pt x="873252" y="439420"/>
                </a:lnTo>
                <a:lnTo>
                  <a:pt x="847852" y="402209"/>
                </a:lnTo>
                <a:lnTo>
                  <a:pt x="820674" y="366268"/>
                </a:lnTo>
                <a:lnTo>
                  <a:pt x="791972" y="331724"/>
                </a:lnTo>
                <a:lnTo>
                  <a:pt x="761746" y="298577"/>
                </a:lnTo>
                <a:lnTo>
                  <a:pt x="729996" y="266827"/>
                </a:lnTo>
                <a:lnTo>
                  <a:pt x="696849" y="236601"/>
                </a:lnTo>
                <a:lnTo>
                  <a:pt x="662305" y="207899"/>
                </a:lnTo>
                <a:lnTo>
                  <a:pt x="626364" y="180848"/>
                </a:lnTo>
                <a:lnTo>
                  <a:pt x="589280" y="155448"/>
                </a:lnTo>
                <a:lnTo>
                  <a:pt x="550926" y="131699"/>
                </a:lnTo>
                <a:lnTo>
                  <a:pt x="511302" y="109728"/>
                </a:lnTo>
                <a:lnTo>
                  <a:pt x="470662" y="89662"/>
                </a:lnTo>
                <a:lnTo>
                  <a:pt x="429006" y="71374"/>
                </a:lnTo>
                <a:lnTo>
                  <a:pt x="386334" y="55118"/>
                </a:lnTo>
                <a:lnTo>
                  <a:pt x="342646" y="40894"/>
                </a:lnTo>
                <a:lnTo>
                  <a:pt x="298069" y="28575"/>
                </a:lnTo>
                <a:lnTo>
                  <a:pt x="252730" y="18415"/>
                </a:lnTo>
                <a:lnTo>
                  <a:pt x="206629" y="10414"/>
                </a:lnTo>
                <a:lnTo>
                  <a:pt x="159765" y="4699"/>
                </a:lnTo>
                <a:lnTo>
                  <a:pt x="112268" y="1270"/>
                </a:lnTo>
                <a:lnTo>
                  <a:pt x="64134" y="0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7258664" y="0"/>
            <a:ext cx="1028700" cy="1840230"/>
          </a:xfrm>
          <a:custGeom>
            <a:avLst/>
            <a:gdLst/>
            <a:ahLst/>
            <a:cxnLst/>
            <a:rect l="l" t="t" r="r" b="b"/>
            <a:pathLst>
              <a:path w="1028700" h="1840230">
                <a:moveTo>
                  <a:pt x="1028700" y="0"/>
                </a:moveTo>
                <a:lnTo>
                  <a:pt x="606425" y="0"/>
                </a:lnTo>
                <a:lnTo>
                  <a:pt x="601726" y="1778"/>
                </a:lnTo>
                <a:lnTo>
                  <a:pt x="558165" y="20701"/>
                </a:lnTo>
                <a:lnTo>
                  <a:pt x="515747" y="41783"/>
                </a:lnTo>
                <a:lnTo>
                  <a:pt x="474598" y="64770"/>
                </a:lnTo>
                <a:lnTo>
                  <a:pt x="434594" y="89789"/>
                </a:lnTo>
                <a:lnTo>
                  <a:pt x="395986" y="116459"/>
                </a:lnTo>
                <a:lnTo>
                  <a:pt x="358775" y="145034"/>
                </a:lnTo>
                <a:lnTo>
                  <a:pt x="323088" y="175260"/>
                </a:lnTo>
                <a:lnTo>
                  <a:pt x="288925" y="207264"/>
                </a:lnTo>
                <a:lnTo>
                  <a:pt x="256286" y="240919"/>
                </a:lnTo>
                <a:lnTo>
                  <a:pt x="225298" y="275971"/>
                </a:lnTo>
                <a:lnTo>
                  <a:pt x="196087" y="312674"/>
                </a:lnTo>
                <a:lnTo>
                  <a:pt x="168528" y="350647"/>
                </a:lnTo>
                <a:lnTo>
                  <a:pt x="142875" y="390144"/>
                </a:lnTo>
                <a:lnTo>
                  <a:pt x="119125" y="430784"/>
                </a:lnTo>
                <a:lnTo>
                  <a:pt x="97409" y="472694"/>
                </a:lnTo>
                <a:lnTo>
                  <a:pt x="77597" y="515874"/>
                </a:lnTo>
                <a:lnTo>
                  <a:pt x="59943" y="560070"/>
                </a:lnTo>
                <a:lnTo>
                  <a:pt x="44577" y="605409"/>
                </a:lnTo>
                <a:lnTo>
                  <a:pt x="31115" y="651510"/>
                </a:lnTo>
                <a:lnTo>
                  <a:pt x="20065" y="698754"/>
                </a:lnTo>
                <a:lnTo>
                  <a:pt x="11556" y="746760"/>
                </a:lnTo>
                <a:lnTo>
                  <a:pt x="5206" y="795528"/>
                </a:lnTo>
                <a:lnTo>
                  <a:pt x="1396" y="845185"/>
                </a:lnTo>
                <a:lnTo>
                  <a:pt x="0" y="895350"/>
                </a:lnTo>
                <a:lnTo>
                  <a:pt x="786257" y="895350"/>
                </a:lnTo>
                <a:lnTo>
                  <a:pt x="738632" y="905510"/>
                </a:lnTo>
                <a:lnTo>
                  <a:pt x="692022" y="917956"/>
                </a:lnTo>
                <a:lnTo>
                  <a:pt x="646303" y="932561"/>
                </a:lnTo>
                <a:lnTo>
                  <a:pt x="601726" y="949579"/>
                </a:lnTo>
                <a:lnTo>
                  <a:pt x="558165" y="968375"/>
                </a:lnTo>
                <a:lnTo>
                  <a:pt x="515747" y="989457"/>
                </a:lnTo>
                <a:lnTo>
                  <a:pt x="474598" y="1012444"/>
                </a:lnTo>
                <a:lnTo>
                  <a:pt x="434594" y="1037336"/>
                </a:lnTo>
                <a:lnTo>
                  <a:pt x="395986" y="1064133"/>
                </a:lnTo>
                <a:lnTo>
                  <a:pt x="358775" y="1092708"/>
                </a:lnTo>
                <a:lnTo>
                  <a:pt x="323088" y="1123061"/>
                </a:lnTo>
                <a:lnTo>
                  <a:pt x="288925" y="1154938"/>
                </a:lnTo>
                <a:lnTo>
                  <a:pt x="256286" y="1188593"/>
                </a:lnTo>
                <a:lnTo>
                  <a:pt x="225298" y="1223899"/>
                </a:lnTo>
                <a:lnTo>
                  <a:pt x="196087" y="1260348"/>
                </a:lnTo>
                <a:lnTo>
                  <a:pt x="168528" y="1298448"/>
                </a:lnTo>
                <a:lnTo>
                  <a:pt x="142875" y="1337818"/>
                </a:lnTo>
                <a:lnTo>
                  <a:pt x="119125" y="1378458"/>
                </a:lnTo>
                <a:lnTo>
                  <a:pt x="97409" y="1420495"/>
                </a:lnTo>
                <a:lnTo>
                  <a:pt x="77597" y="1463548"/>
                </a:lnTo>
                <a:lnTo>
                  <a:pt x="59943" y="1507744"/>
                </a:lnTo>
                <a:lnTo>
                  <a:pt x="44577" y="1553083"/>
                </a:lnTo>
                <a:lnTo>
                  <a:pt x="31115" y="1599311"/>
                </a:lnTo>
                <a:lnTo>
                  <a:pt x="20065" y="1646428"/>
                </a:lnTo>
                <a:lnTo>
                  <a:pt x="11556" y="1694561"/>
                </a:lnTo>
                <a:lnTo>
                  <a:pt x="5206" y="1743329"/>
                </a:lnTo>
                <a:lnTo>
                  <a:pt x="1396" y="1792859"/>
                </a:lnTo>
                <a:lnTo>
                  <a:pt x="127" y="1839722"/>
                </a:lnTo>
                <a:lnTo>
                  <a:pt x="1028700" y="1839722"/>
                </a:lnTo>
                <a:lnTo>
                  <a:pt x="1028700" y="0"/>
                </a:lnTo>
                <a:close/>
              </a:path>
            </a:pathLst>
          </a:custGeom>
          <a:solidFill>
            <a:srgbClr val="C4040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08939" y="243077"/>
            <a:ext cx="3175634" cy="317563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08939" y="3570478"/>
            <a:ext cx="3175634" cy="317563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08939" y="6896849"/>
            <a:ext cx="3175634" cy="317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4094" y="2700654"/>
            <a:ext cx="3517264" cy="49375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61809" y="2700654"/>
            <a:ext cx="3517265" cy="493750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29234" y="2760345"/>
            <a:ext cx="3517265" cy="4937506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549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155" b="0">
                <a:latin typeface="Verdana"/>
                <a:cs typeface="Verdana"/>
              </a:rPr>
              <a:t>PEOPLE</a:t>
            </a:r>
            <a:r>
              <a:rPr dirty="0" sz="6000" spc="195" b="0">
                <a:latin typeface="Verdana"/>
                <a:cs typeface="Verdana"/>
              </a:rPr>
              <a:t> </a:t>
            </a:r>
            <a:r>
              <a:rPr dirty="0" sz="6000" spc="300" b="0">
                <a:latin typeface="Verdana"/>
                <a:cs typeface="Verdana"/>
              </a:rPr>
              <a:t>Milwaukee</a:t>
            </a:r>
            <a:endParaRPr sz="60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6615" y="7958734"/>
            <a:ext cx="4267200" cy="1147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710"/>
              </a:lnSpc>
              <a:spcBef>
                <a:spcPts val="100"/>
              </a:spcBef>
            </a:pPr>
            <a:r>
              <a:rPr dirty="0" sz="2300" spc="114" b="1">
                <a:solidFill>
                  <a:srgbClr val="9A0000"/>
                </a:solidFill>
                <a:latin typeface="Trebuchet MS"/>
                <a:cs typeface="Trebuchet MS"/>
              </a:rPr>
              <a:t>DIRECTRICE</a:t>
            </a:r>
            <a:r>
              <a:rPr dirty="0" sz="2300" spc="75" b="1">
                <a:solidFill>
                  <a:srgbClr val="9A0000"/>
                </a:solidFill>
                <a:latin typeface="Trebuchet MS"/>
                <a:cs typeface="Trebuchet MS"/>
              </a:rPr>
              <a:t> </a:t>
            </a:r>
            <a:r>
              <a:rPr dirty="0" sz="2300" spc="140" b="1">
                <a:solidFill>
                  <a:srgbClr val="9A0000"/>
                </a:solidFill>
                <a:latin typeface="Trebuchet MS"/>
                <a:cs typeface="Trebuchet MS"/>
              </a:rPr>
              <a:t>DU</a:t>
            </a:r>
            <a:r>
              <a:rPr dirty="0" sz="2300" spc="80" b="1">
                <a:solidFill>
                  <a:srgbClr val="9A0000"/>
                </a:solidFill>
                <a:latin typeface="Trebuchet MS"/>
                <a:cs typeface="Trebuchet MS"/>
              </a:rPr>
              <a:t> </a:t>
            </a:r>
            <a:r>
              <a:rPr dirty="0" sz="2300" spc="140" b="1">
                <a:solidFill>
                  <a:srgbClr val="9A0000"/>
                </a:solidFill>
                <a:latin typeface="Trebuchet MS"/>
                <a:cs typeface="Trebuchet MS"/>
              </a:rPr>
              <a:t>PROGRAMME</a:t>
            </a:r>
            <a:endParaRPr sz="2300">
              <a:latin typeface="Trebuchet MS"/>
              <a:cs typeface="Trebuchet MS"/>
            </a:endParaRPr>
          </a:p>
          <a:p>
            <a:pPr algn="ctr">
              <a:lnSpc>
                <a:spcPts val="2830"/>
              </a:lnSpc>
            </a:pPr>
            <a:r>
              <a:rPr dirty="0" sz="2400">
                <a:latin typeface="Trebuchet MS"/>
                <a:cs typeface="Trebuchet MS"/>
              </a:rPr>
              <a:t>Maggie</a:t>
            </a:r>
            <a:r>
              <a:rPr dirty="0" sz="2400" spc="-50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Cinto</a:t>
            </a:r>
            <a:endParaRPr sz="2400">
              <a:latin typeface="Trebuchet MS"/>
              <a:cs typeface="Trebuchet MS"/>
            </a:endParaRPr>
          </a:p>
          <a:p>
            <a:pPr algn="ctr" marR="146685">
              <a:lnSpc>
                <a:spcPct val="100000"/>
              </a:lnSpc>
              <a:spcBef>
                <a:spcPts val="409"/>
              </a:spcBef>
            </a:pPr>
            <a:r>
              <a:rPr dirty="0" sz="2400" spc="-10">
                <a:latin typeface="Trebuchet MS"/>
                <a:cs typeface="Trebuchet MS"/>
                <a:hlinkClick r:id="rId5"/>
              </a:rPr>
              <a:t>maggie.cinto@wisc.edu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82995" y="7916271"/>
            <a:ext cx="5436870" cy="168973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35"/>
              </a:spcBef>
            </a:pPr>
            <a:r>
              <a:rPr dirty="0" sz="2300" spc="120" b="1">
                <a:solidFill>
                  <a:srgbClr val="9A0000"/>
                </a:solidFill>
                <a:latin typeface="Trebuchet MS"/>
                <a:cs typeface="Trebuchet MS"/>
              </a:rPr>
              <a:t>DIRECTRICE</a:t>
            </a:r>
            <a:r>
              <a:rPr dirty="0" sz="2300" spc="65" b="1">
                <a:solidFill>
                  <a:srgbClr val="9A0000"/>
                </a:solidFill>
                <a:latin typeface="Trebuchet MS"/>
                <a:cs typeface="Trebuchet MS"/>
              </a:rPr>
              <a:t> </a:t>
            </a:r>
            <a:r>
              <a:rPr dirty="0" sz="2300" spc="130" b="1">
                <a:solidFill>
                  <a:srgbClr val="9A0000"/>
                </a:solidFill>
                <a:latin typeface="Trebuchet MS"/>
                <a:cs typeface="Trebuchet MS"/>
              </a:rPr>
              <a:t>ADJOINTE</a:t>
            </a:r>
            <a:r>
              <a:rPr dirty="0" sz="2300" spc="70" b="1">
                <a:solidFill>
                  <a:srgbClr val="9A0000"/>
                </a:solidFill>
                <a:latin typeface="Trebuchet MS"/>
                <a:cs typeface="Trebuchet MS"/>
              </a:rPr>
              <a:t> </a:t>
            </a:r>
            <a:r>
              <a:rPr dirty="0" sz="2300" spc="75" b="1">
                <a:solidFill>
                  <a:srgbClr val="9A0000"/>
                </a:solidFill>
                <a:latin typeface="Trebuchet MS"/>
                <a:cs typeface="Trebuchet MS"/>
              </a:rPr>
              <a:t>–</a:t>
            </a:r>
            <a:r>
              <a:rPr dirty="0" sz="2300" spc="70" b="1">
                <a:solidFill>
                  <a:srgbClr val="9A0000"/>
                </a:solidFill>
                <a:latin typeface="Trebuchet MS"/>
                <a:cs typeface="Trebuchet MS"/>
              </a:rPr>
              <a:t> </a:t>
            </a:r>
            <a:r>
              <a:rPr dirty="0" sz="2300" spc="120" b="1">
                <a:solidFill>
                  <a:srgbClr val="9A0000"/>
                </a:solidFill>
                <a:latin typeface="Trebuchet MS"/>
                <a:cs typeface="Trebuchet MS"/>
              </a:rPr>
              <a:t>MILWAUKEE</a:t>
            </a:r>
            <a:endParaRPr sz="2300">
              <a:latin typeface="Trebuchet MS"/>
              <a:cs typeface="Trebuchet MS"/>
            </a:endParaRPr>
          </a:p>
          <a:p>
            <a:pPr algn="ctr" marL="1117600" marR="1114425" indent="-635">
              <a:lnSpc>
                <a:spcPct val="114199"/>
              </a:lnSpc>
              <a:spcBef>
                <a:spcPts val="45"/>
              </a:spcBef>
            </a:pPr>
            <a:r>
              <a:rPr dirty="0" sz="2400" spc="50">
                <a:latin typeface="Trebuchet MS"/>
                <a:cs typeface="Trebuchet MS"/>
              </a:rPr>
              <a:t>Simone </a:t>
            </a:r>
            <a:r>
              <a:rPr dirty="0" sz="2400" spc="30">
                <a:latin typeface="Trebuchet MS"/>
                <a:cs typeface="Trebuchet MS"/>
              </a:rPr>
              <a:t>Sease </a:t>
            </a:r>
            <a:r>
              <a:rPr dirty="0" sz="2400" spc="-40">
                <a:latin typeface="Trebuchet MS"/>
                <a:cs typeface="Trebuchet MS"/>
              </a:rPr>
              <a:t>S</a:t>
            </a:r>
            <a:r>
              <a:rPr dirty="0" sz="2400" spc="-40">
                <a:latin typeface="Trebuchet MS"/>
                <a:cs typeface="Trebuchet MS"/>
                <a:hlinkClick r:id="rId6"/>
              </a:rPr>
              <a:t>imone.sease@wisc.edu</a:t>
            </a:r>
            <a:r>
              <a:rPr dirty="0" sz="2400" spc="-4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608-280-</a:t>
            </a:r>
            <a:r>
              <a:rPr dirty="0" sz="2400" spc="-20">
                <a:latin typeface="Trebuchet MS"/>
                <a:cs typeface="Trebuchet MS"/>
              </a:rPr>
              <a:t>1635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136272" y="8021459"/>
            <a:ext cx="4997450" cy="177673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623695" marR="5080" indent="-1611630">
              <a:lnSpc>
                <a:spcPts val="2670"/>
              </a:lnSpc>
              <a:spcBef>
                <a:spcPts val="265"/>
              </a:spcBef>
            </a:pPr>
            <a:r>
              <a:rPr dirty="0" sz="2300" spc="190" b="1">
                <a:solidFill>
                  <a:srgbClr val="9A0000"/>
                </a:solidFill>
                <a:latin typeface="Trebuchet MS"/>
                <a:cs typeface="Trebuchet MS"/>
              </a:rPr>
              <a:t>RESPONSABLE</a:t>
            </a:r>
            <a:r>
              <a:rPr dirty="0" sz="2300" spc="95" b="1">
                <a:solidFill>
                  <a:srgbClr val="9A0000"/>
                </a:solidFill>
                <a:latin typeface="Trebuchet MS"/>
                <a:cs typeface="Trebuchet MS"/>
              </a:rPr>
              <a:t> </a:t>
            </a:r>
            <a:r>
              <a:rPr dirty="0" sz="2300" spc="195" b="1">
                <a:solidFill>
                  <a:srgbClr val="9A0000"/>
                </a:solidFill>
                <a:latin typeface="Trebuchet MS"/>
                <a:cs typeface="Trebuchet MS"/>
              </a:rPr>
              <a:t>DE</a:t>
            </a:r>
            <a:r>
              <a:rPr dirty="0" sz="2300" spc="100" b="1">
                <a:solidFill>
                  <a:srgbClr val="9A0000"/>
                </a:solidFill>
                <a:latin typeface="Trebuchet MS"/>
                <a:cs typeface="Trebuchet MS"/>
              </a:rPr>
              <a:t> </a:t>
            </a:r>
            <a:r>
              <a:rPr dirty="0" sz="2300" spc="210" b="1">
                <a:solidFill>
                  <a:srgbClr val="9A0000"/>
                </a:solidFill>
                <a:latin typeface="Trebuchet MS"/>
                <a:cs typeface="Trebuchet MS"/>
              </a:rPr>
              <a:t>PROGRAMME</a:t>
            </a:r>
            <a:r>
              <a:rPr dirty="0" sz="2300" spc="100" b="1">
                <a:solidFill>
                  <a:srgbClr val="9A0000"/>
                </a:solidFill>
                <a:latin typeface="Trebuchet MS"/>
                <a:cs typeface="Trebuchet MS"/>
              </a:rPr>
              <a:t> </a:t>
            </a:r>
            <a:r>
              <a:rPr dirty="0" sz="2300" spc="60" b="1">
                <a:solidFill>
                  <a:srgbClr val="9A0000"/>
                </a:solidFill>
                <a:latin typeface="Trebuchet MS"/>
                <a:cs typeface="Trebuchet MS"/>
              </a:rPr>
              <a:t>– </a:t>
            </a:r>
            <a:r>
              <a:rPr dirty="0" sz="2300" spc="185" b="1">
                <a:solidFill>
                  <a:srgbClr val="9A0000"/>
                </a:solidFill>
                <a:latin typeface="Trebuchet MS"/>
                <a:cs typeface="Trebuchet MS"/>
              </a:rPr>
              <a:t>MILWAUKEE</a:t>
            </a:r>
            <a:endParaRPr sz="2300">
              <a:latin typeface="Trebuchet MS"/>
              <a:cs typeface="Trebuchet MS"/>
            </a:endParaRPr>
          </a:p>
          <a:p>
            <a:pPr algn="ctr" marL="1208405" marR="1103630" indent="-635">
              <a:lnSpc>
                <a:spcPts val="2780"/>
              </a:lnSpc>
              <a:spcBef>
                <a:spcPts val="10"/>
              </a:spcBef>
            </a:pPr>
            <a:r>
              <a:rPr dirty="0" sz="2400">
                <a:latin typeface="Trebuchet MS"/>
                <a:cs typeface="Trebuchet MS"/>
              </a:rPr>
              <a:t>Monica</a:t>
            </a:r>
            <a:r>
              <a:rPr dirty="0" sz="2400" spc="-70">
                <a:latin typeface="Trebuchet MS"/>
                <a:cs typeface="Trebuchet MS"/>
              </a:rPr>
              <a:t> </a:t>
            </a:r>
            <a:r>
              <a:rPr dirty="0" sz="2400" spc="-20">
                <a:latin typeface="Trebuchet MS"/>
                <a:cs typeface="Trebuchet MS"/>
              </a:rPr>
              <a:t>White </a:t>
            </a:r>
            <a:r>
              <a:rPr dirty="0" sz="2400" spc="-60">
                <a:latin typeface="Trebuchet MS"/>
                <a:cs typeface="Trebuchet MS"/>
                <a:hlinkClick r:id="rId7"/>
              </a:rPr>
              <a:t>mawhite2@wisc.edu</a:t>
            </a:r>
            <a:r>
              <a:rPr dirty="0" sz="2400" spc="-60">
                <a:latin typeface="Trebuchet MS"/>
                <a:cs typeface="Trebuchet MS"/>
              </a:rPr>
              <a:t> </a:t>
            </a:r>
            <a:r>
              <a:rPr dirty="0" sz="2400" spc="-20">
                <a:latin typeface="Trebuchet MS"/>
                <a:cs typeface="Trebuchet MS"/>
              </a:rPr>
              <a:t>414-305-4958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0505" y="5907404"/>
            <a:ext cx="2190115" cy="21901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0900" y="5907404"/>
            <a:ext cx="2190115" cy="21901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21930" y="5907404"/>
            <a:ext cx="2190114" cy="21901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82325" y="5907404"/>
            <a:ext cx="2190115" cy="21901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143355" y="5907404"/>
            <a:ext cx="2190115" cy="2190115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92366" rIns="0" bIns="0" rtlCol="0" vert="horz">
            <a:spAutoFit/>
          </a:bodyPr>
          <a:lstStyle/>
          <a:p>
            <a:pPr marL="27305">
              <a:lnSpc>
                <a:spcPct val="100000"/>
              </a:lnSpc>
              <a:spcBef>
                <a:spcPts val="100"/>
              </a:spcBef>
            </a:pPr>
            <a:r>
              <a:rPr dirty="0" sz="6000" spc="225"/>
              <a:t>PEOPLE</a:t>
            </a:r>
            <a:r>
              <a:rPr dirty="0" sz="6000" spc="720"/>
              <a:t> </a:t>
            </a:r>
            <a:r>
              <a:rPr dirty="0" sz="6000" spc="95"/>
              <a:t>Milwaukee</a:t>
            </a:r>
            <a:endParaRPr sz="6000"/>
          </a:p>
        </p:txBody>
      </p:sp>
      <p:sp>
        <p:nvSpPr>
          <p:cNvPr id="8" name="object 8"/>
          <p:cNvSpPr txBox="1"/>
          <p:nvPr/>
        </p:nvSpPr>
        <p:spPr>
          <a:xfrm>
            <a:off x="1016000" y="2255343"/>
            <a:ext cx="10410825" cy="2678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900"/>
              </a:lnSpc>
              <a:spcBef>
                <a:spcPts val="100"/>
              </a:spcBef>
            </a:pPr>
            <a:r>
              <a:rPr dirty="0" sz="2400">
                <a:latin typeface="Trebuchet MS"/>
                <a:cs typeface="Trebuchet MS"/>
              </a:rPr>
              <a:t>À</a:t>
            </a:r>
            <a:r>
              <a:rPr dirty="0" sz="2400" spc="-5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Milwaukee,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le</a:t>
            </a:r>
            <a:r>
              <a:rPr dirty="0" sz="2400" spc="-5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programme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PEOPLE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collabore</a:t>
            </a:r>
            <a:r>
              <a:rPr dirty="0" sz="2400" spc="-5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avec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dix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lycées</a:t>
            </a:r>
            <a:r>
              <a:rPr dirty="0" sz="2400" spc="-5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du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district </a:t>
            </a:r>
            <a:r>
              <a:rPr dirty="0" sz="2400">
                <a:latin typeface="Trebuchet MS"/>
                <a:cs typeface="Trebuchet MS"/>
              </a:rPr>
              <a:t>scolaire</a:t>
            </a:r>
            <a:r>
              <a:rPr dirty="0" sz="2400" spc="-7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public</a:t>
            </a:r>
            <a:r>
              <a:rPr dirty="0" sz="2400" spc="-6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de</a:t>
            </a:r>
            <a:r>
              <a:rPr dirty="0" sz="2400" spc="-7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Milwaukee</a:t>
            </a:r>
            <a:r>
              <a:rPr dirty="0" sz="2400" spc="-6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(MPS)</a:t>
            </a:r>
            <a:r>
              <a:rPr dirty="0" sz="2400" spc="-7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afin</a:t>
            </a:r>
            <a:r>
              <a:rPr dirty="0" sz="2400" spc="-6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d’inscrire</a:t>
            </a:r>
            <a:r>
              <a:rPr dirty="0" sz="2400" spc="-7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100</a:t>
            </a:r>
            <a:r>
              <a:rPr dirty="0" sz="2400" spc="-6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élèves</a:t>
            </a:r>
            <a:r>
              <a:rPr dirty="0" sz="2400" spc="-7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de</a:t>
            </a:r>
            <a:r>
              <a:rPr dirty="0" sz="2400" spc="-65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seconde </a:t>
            </a:r>
            <a:r>
              <a:rPr dirty="0" sz="2400">
                <a:latin typeface="Trebuchet MS"/>
                <a:cs typeface="Trebuchet MS"/>
              </a:rPr>
              <a:t>chaque</a:t>
            </a:r>
            <a:r>
              <a:rPr dirty="0" sz="2400" spc="-8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année.</a:t>
            </a:r>
            <a:r>
              <a:rPr dirty="0" sz="2400" spc="-7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Chaque</a:t>
            </a:r>
            <a:r>
              <a:rPr dirty="0" sz="2400" spc="-7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établissement</a:t>
            </a:r>
            <a:r>
              <a:rPr dirty="0" sz="2400" spc="-7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dispose</a:t>
            </a:r>
            <a:r>
              <a:rPr dirty="0" sz="2400" spc="-7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d’un(e)</a:t>
            </a:r>
            <a:r>
              <a:rPr dirty="0" sz="2400" spc="-75">
                <a:latin typeface="Trebuchet MS"/>
                <a:cs typeface="Trebuchet MS"/>
              </a:rPr>
              <a:t> </a:t>
            </a:r>
            <a:r>
              <a:rPr dirty="0" sz="2400" spc="-20">
                <a:latin typeface="Trebuchet MS"/>
                <a:cs typeface="Trebuchet MS"/>
              </a:rPr>
              <a:t>conseiller(-ère) </a:t>
            </a:r>
            <a:r>
              <a:rPr dirty="0" sz="2400">
                <a:latin typeface="Trebuchet MS"/>
                <a:cs typeface="Trebuchet MS"/>
              </a:rPr>
              <a:t>préuniversitaire</a:t>
            </a:r>
            <a:r>
              <a:rPr dirty="0" sz="2400" spc="-11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chargé(e)</a:t>
            </a:r>
            <a:r>
              <a:rPr dirty="0" sz="2400" spc="-11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d’animer</a:t>
            </a:r>
            <a:r>
              <a:rPr dirty="0" sz="2400" spc="-10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les</a:t>
            </a:r>
            <a:r>
              <a:rPr dirty="0" sz="2400" spc="-11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activités</a:t>
            </a:r>
            <a:r>
              <a:rPr dirty="0" sz="2400" spc="-11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parascolaires,</a:t>
            </a:r>
            <a:r>
              <a:rPr dirty="0" sz="2400" spc="-10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d’offrir</a:t>
            </a:r>
            <a:r>
              <a:rPr dirty="0" sz="2400" spc="-110">
                <a:latin typeface="Trebuchet MS"/>
                <a:cs typeface="Trebuchet MS"/>
              </a:rPr>
              <a:t> </a:t>
            </a:r>
            <a:r>
              <a:rPr dirty="0" sz="2400" spc="-25">
                <a:latin typeface="Trebuchet MS"/>
                <a:cs typeface="Trebuchet MS"/>
              </a:rPr>
              <a:t>un </a:t>
            </a:r>
            <a:r>
              <a:rPr dirty="0" sz="2400">
                <a:latin typeface="Trebuchet MS"/>
                <a:cs typeface="Trebuchet MS"/>
              </a:rPr>
              <a:t>accompagnement</a:t>
            </a:r>
            <a:r>
              <a:rPr dirty="0" sz="2400" spc="-5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académique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et</a:t>
            </a:r>
            <a:r>
              <a:rPr dirty="0" sz="2400" spc="-5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de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soutenir</a:t>
            </a:r>
            <a:r>
              <a:rPr dirty="0" sz="2400" spc="-5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les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élèves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tout</a:t>
            </a:r>
            <a:r>
              <a:rPr dirty="0" sz="2400" spc="-5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au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long</a:t>
            </a:r>
            <a:r>
              <a:rPr dirty="0" sz="2400" spc="-5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de</a:t>
            </a:r>
            <a:r>
              <a:rPr dirty="0" sz="2400" spc="-45">
                <a:latin typeface="Trebuchet MS"/>
                <a:cs typeface="Trebuchet MS"/>
              </a:rPr>
              <a:t> </a:t>
            </a:r>
            <a:r>
              <a:rPr dirty="0" sz="2400" spc="-20">
                <a:latin typeface="Trebuchet MS"/>
                <a:cs typeface="Trebuchet MS"/>
              </a:rPr>
              <a:t>leur </a:t>
            </a:r>
            <a:r>
              <a:rPr dirty="0" sz="2400">
                <a:latin typeface="Trebuchet MS"/>
                <a:cs typeface="Trebuchet MS"/>
              </a:rPr>
              <a:t>parcours</a:t>
            </a:r>
            <a:r>
              <a:rPr dirty="0" sz="2400" spc="-90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préparatoire</a:t>
            </a:r>
            <a:r>
              <a:rPr dirty="0" sz="2400" spc="-85">
                <a:latin typeface="Trebuchet MS"/>
                <a:cs typeface="Trebuchet MS"/>
              </a:rPr>
              <a:t> </a:t>
            </a:r>
            <a:r>
              <a:rPr dirty="0" sz="2400">
                <a:latin typeface="Trebuchet MS"/>
                <a:cs typeface="Trebuchet MS"/>
              </a:rPr>
              <a:t>à</a:t>
            </a:r>
            <a:r>
              <a:rPr dirty="0" sz="2400" spc="-85">
                <a:latin typeface="Trebuchet MS"/>
                <a:cs typeface="Trebuchet MS"/>
              </a:rPr>
              <a:t> </a:t>
            </a:r>
            <a:r>
              <a:rPr dirty="0" sz="2400" spc="-10">
                <a:latin typeface="Trebuchet MS"/>
                <a:cs typeface="Trebuchet MS"/>
              </a:rPr>
              <a:t>l’université.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47291" y="8221827"/>
            <a:ext cx="2279015" cy="1220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424180" marR="412750">
              <a:lnSpc>
                <a:spcPct val="113900"/>
              </a:lnSpc>
              <a:spcBef>
                <a:spcPts val="100"/>
              </a:spcBef>
            </a:pPr>
            <a:r>
              <a:rPr dirty="0" sz="2300" b="1">
                <a:latin typeface="Trebuchet MS"/>
                <a:cs typeface="Trebuchet MS"/>
              </a:rPr>
              <a:t>Rufus</a:t>
            </a:r>
            <a:r>
              <a:rPr dirty="0" sz="2300" spc="-10" b="1">
                <a:latin typeface="Trebuchet MS"/>
                <a:cs typeface="Trebuchet MS"/>
              </a:rPr>
              <a:t> </a:t>
            </a:r>
            <a:r>
              <a:rPr dirty="0" sz="2300" spc="-20" b="1">
                <a:latin typeface="Trebuchet MS"/>
                <a:cs typeface="Trebuchet MS"/>
              </a:rPr>
              <a:t>King </a:t>
            </a:r>
            <a:r>
              <a:rPr dirty="0" sz="2300" b="1">
                <a:latin typeface="Trebuchet MS"/>
                <a:cs typeface="Trebuchet MS"/>
              </a:rPr>
              <a:t>LC</a:t>
            </a:r>
            <a:r>
              <a:rPr dirty="0" sz="2300" spc="-30" b="1">
                <a:latin typeface="Trebuchet MS"/>
                <a:cs typeface="Trebuchet MS"/>
              </a:rPr>
              <a:t> </a:t>
            </a:r>
            <a:r>
              <a:rPr dirty="0" sz="2300" spc="-50" b="1">
                <a:latin typeface="Trebuchet MS"/>
                <a:cs typeface="Trebuchet MS"/>
              </a:rPr>
              <a:t>1</a:t>
            </a:r>
            <a:endParaRPr sz="23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59"/>
              </a:spcBef>
            </a:pPr>
            <a:r>
              <a:rPr dirty="0" sz="2300" b="1">
                <a:latin typeface="Trebuchet MS"/>
                <a:cs typeface="Trebuchet MS"/>
              </a:rPr>
              <a:t>Denasha</a:t>
            </a:r>
            <a:r>
              <a:rPr dirty="0" sz="2300" spc="110" b="1">
                <a:latin typeface="Trebuchet MS"/>
                <a:cs typeface="Trebuchet MS"/>
              </a:rPr>
              <a:t> </a:t>
            </a:r>
            <a:r>
              <a:rPr dirty="0" sz="2300" spc="-10" b="1">
                <a:latin typeface="Trebuchet MS"/>
                <a:cs typeface="Trebuchet MS"/>
              </a:rPr>
              <a:t>Osborn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40326" y="8221827"/>
            <a:ext cx="2215515" cy="1220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60045" marR="353060">
              <a:lnSpc>
                <a:spcPct val="113900"/>
              </a:lnSpc>
              <a:spcBef>
                <a:spcPts val="100"/>
              </a:spcBef>
            </a:pPr>
            <a:r>
              <a:rPr dirty="0" sz="2300" spc="50" b="1">
                <a:latin typeface="Trebuchet MS"/>
                <a:cs typeface="Trebuchet MS"/>
              </a:rPr>
              <a:t>Golda</a:t>
            </a:r>
            <a:r>
              <a:rPr dirty="0" sz="2300" spc="-225" b="1">
                <a:latin typeface="Trebuchet MS"/>
                <a:cs typeface="Trebuchet MS"/>
              </a:rPr>
              <a:t> </a:t>
            </a:r>
            <a:r>
              <a:rPr dirty="0" sz="2300" spc="-20" b="1">
                <a:latin typeface="Trebuchet MS"/>
                <a:cs typeface="Trebuchet MS"/>
              </a:rPr>
              <a:t>Meir </a:t>
            </a:r>
            <a:r>
              <a:rPr dirty="0" sz="2300" spc="50" b="1">
                <a:latin typeface="Trebuchet MS"/>
                <a:cs typeface="Trebuchet MS"/>
              </a:rPr>
              <a:t>LC</a:t>
            </a:r>
            <a:r>
              <a:rPr dirty="0" sz="2300" spc="35" b="1">
                <a:latin typeface="Trebuchet MS"/>
                <a:cs typeface="Trebuchet MS"/>
              </a:rPr>
              <a:t> </a:t>
            </a:r>
            <a:r>
              <a:rPr dirty="0" sz="2300" b="1">
                <a:latin typeface="Trebuchet MS"/>
                <a:cs typeface="Trebuchet MS"/>
              </a:rPr>
              <a:t>2</a:t>
            </a:r>
            <a:endParaRPr sz="23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59"/>
              </a:spcBef>
            </a:pPr>
            <a:r>
              <a:rPr dirty="0" sz="2300" b="1">
                <a:latin typeface="Trebuchet MS"/>
                <a:cs typeface="Trebuchet MS"/>
              </a:rPr>
              <a:t>Jared</a:t>
            </a:r>
            <a:r>
              <a:rPr dirty="0" sz="2300" spc="15" b="1">
                <a:latin typeface="Trebuchet MS"/>
                <a:cs typeface="Trebuchet MS"/>
              </a:rPr>
              <a:t> </a:t>
            </a:r>
            <a:r>
              <a:rPr dirty="0" sz="2300" spc="-10" b="1">
                <a:latin typeface="Trebuchet MS"/>
                <a:cs typeface="Trebuchet MS"/>
              </a:rPr>
              <a:t>Thornton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49667" y="8215731"/>
            <a:ext cx="2447290" cy="1623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3900"/>
              </a:lnSpc>
              <a:spcBef>
                <a:spcPts val="100"/>
              </a:spcBef>
            </a:pPr>
            <a:r>
              <a:rPr dirty="0" sz="2300" b="1">
                <a:latin typeface="Trebuchet MS"/>
                <a:cs typeface="Trebuchet MS"/>
              </a:rPr>
              <a:t>Milwaukee</a:t>
            </a:r>
            <a:r>
              <a:rPr dirty="0" sz="2300" spc="-70" b="1">
                <a:latin typeface="Trebuchet MS"/>
                <a:cs typeface="Trebuchet MS"/>
              </a:rPr>
              <a:t> </a:t>
            </a:r>
            <a:r>
              <a:rPr dirty="0" sz="2300" spc="-10" b="1">
                <a:latin typeface="Trebuchet MS"/>
                <a:cs typeface="Trebuchet MS"/>
              </a:rPr>
              <a:t>School </a:t>
            </a:r>
            <a:r>
              <a:rPr dirty="0" sz="2300" b="1">
                <a:latin typeface="Trebuchet MS"/>
                <a:cs typeface="Trebuchet MS"/>
              </a:rPr>
              <a:t>of</a:t>
            </a:r>
            <a:r>
              <a:rPr dirty="0" sz="2300" spc="114" b="1">
                <a:latin typeface="Trebuchet MS"/>
                <a:cs typeface="Trebuchet MS"/>
              </a:rPr>
              <a:t> </a:t>
            </a:r>
            <a:r>
              <a:rPr dirty="0" sz="2300" spc="-10" b="1">
                <a:latin typeface="Trebuchet MS"/>
                <a:cs typeface="Trebuchet MS"/>
              </a:rPr>
              <a:t>Languages</a:t>
            </a:r>
            <a:endParaRPr sz="2300">
              <a:latin typeface="Trebuchet MS"/>
              <a:cs typeface="Trebuchet MS"/>
            </a:endParaRPr>
          </a:p>
          <a:p>
            <a:pPr algn="ctr" marL="66675">
              <a:lnSpc>
                <a:spcPct val="100000"/>
              </a:lnSpc>
              <a:spcBef>
                <a:spcPts val="359"/>
              </a:spcBef>
            </a:pPr>
            <a:r>
              <a:rPr dirty="0" sz="2300" spc="114" b="1">
                <a:latin typeface="Trebuchet MS"/>
                <a:cs typeface="Trebuchet MS"/>
              </a:rPr>
              <a:t>LC</a:t>
            </a:r>
            <a:r>
              <a:rPr dirty="0" sz="2300" spc="-95" b="1">
                <a:latin typeface="Trebuchet MS"/>
                <a:cs typeface="Trebuchet MS"/>
              </a:rPr>
              <a:t> </a:t>
            </a:r>
            <a:r>
              <a:rPr dirty="0" sz="2300" spc="60" b="1">
                <a:latin typeface="Trebuchet MS"/>
                <a:cs typeface="Trebuchet MS"/>
              </a:rPr>
              <a:t>3</a:t>
            </a:r>
            <a:endParaRPr sz="2300">
              <a:latin typeface="Trebuchet MS"/>
              <a:cs typeface="Trebuchet MS"/>
            </a:endParaRPr>
          </a:p>
          <a:p>
            <a:pPr algn="ctr" marL="1905">
              <a:lnSpc>
                <a:spcPct val="100000"/>
              </a:lnSpc>
              <a:spcBef>
                <a:spcPts val="405"/>
              </a:spcBef>
            </a:pPr>
            <a:r>
              <a:rPr dirty="0" sz="2300" spc="-10" b="1">
                <a:latin typeface="Trebuchet MS"/>
                <a:cs typeface="Trebuchet MS"/>
              </a:rPr>
              <a:t>Donnell</a:t>
            </a:r>
            <a:r>
              <a:rPr dirty="0" sz="2300" spc="-125" b="1">
                <a:latin typeface="Trebuchet MS"/>
                <a:cs typeface="Trebuchet MS"/>
              </a:rPr>
              <a:t> </a:t>
            </a:r>
            <a:r>
              <a:rPr dirty="0" sz="2300" spc="-10" b="1">
                <a:latin typeface="Trebuchet MS"/>
                <a:cs typeface="Trebuchet MS"/>
              </a:rPr>
              <a:t>Brice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76456" y="8215731"/>
            <a:ext cx="1590040" cy="1220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80670" marR="331470">
              <a:lnSpc>
                <a:spcPct val="113900"/>
              </a:lnSpc>
              <a:spcBef>
                <a:spcPts val="100"/>
              </a:spcBef>
            </a:pPr>
            <a:r>
              <a:rPr dirty="0" sz="2300" spc="-20" b="1">
                <a:latin typeface="Trebuchet MS"/>
                <a:cs typeface="Trebuchet MS"/>
              </a:rPr>
              <a:t>Reagan </a:t>
            </a:r>
            <a:r>
              <a:rPr dirty="0" sz="2300" spc="114" b="1">
                <a:latin typeface="Trebuchet MS"/>
                <a:cs typeface="Trebuchet MS"/>
              </a:rPr>
              <a:t>LC</a:t>
            </a:r>
            <a:r>
              <a:rPr dirty="0" sz="2300" spc="25" b="1">
                <a:latin typeface="Trebuchet MS"/>
                <a:cs typeface="Trebuchet MS"/>
              </a:rPr>
              <a:t> </a:t>
            </a:r>
            <a:r>
              <a:rPr dirty="0" sz="2300" spc="70" b="1">
                <a:latin typeface="Trebuchet MS"/>
                <a:cs typeface="Trebuchet MS"/>
              </a:rPr>
              <a:t>4</a:t>
            </a:r>
            <a:endParaRPr sz="23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59"/>
              </a:spcBef>
            </a:pPr>
            <a:r>
              <a:rPr dirty="0" sz="2300" spc="-35" b="1">
                <a:latin typeface="Trebuchet MS"/>
                <a:cs typeface="Trebuchet MS"/>
              </a:rPr>
              <a:t>Pilar</a:t>
            </a:r>
            <a:r>
              <a:rPr dirty="0" sz="2300" spc="-170" b="1">
                <a:latin typeface="Trebuchet MS"/>
                <a:cs typeface="Trebuchet MS"/>
              </a:rPr>
              <a:t> </a:t>
            </a:r>
            <a:r>
              <a:rPr dirty="0" sz="2300" spc="-10" b="1">
                <a:latin typeface="Trebuchet MS"/>
                <a:cs typeface="Trebuchet MS"/>
              </a:rPr>
              <a:t>Olvera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197078" y="8215731"/>
            <a:ext cx="4068445" cy="1621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905">
              <a:lnSpc>
                <a:spcPct val="113900"/>
              </a:lnSpc>
              <a:spcBef>
                <a:spcPts val="100"/>
              </a:spcBef>
            </a:pPr>
            <a:r>
              <a:rPr dirty="0" sz="2300" b="1">
                <a:latin typeface="Trebuchet MS"/>
                <a:cs typeface="Trebuchet MS"/>
              </a:rPr>
              <a:t>Bay</a:t>
            </a:r>
            <a:r>
              <a:rPr dirty="0" sz="2300" spc="-45" b="1">
                <a:latin typeface="Trebuchet MS"/>
                <a:cs typeface="Trebuchet MS"/>
              </a:rPr>
              <a:t> </a:t>
            </a:r>
            <a:r>
              <a:rPr dirty="0" sz="2300" b="1">
                <a:latin typeface="Trebuchet MS"/>
                <a:cs typeface="Trebuchet MS"/>
              </a:rPr>
              <a:t>View</a:t>
            </a:r>
            <a:r>
              <a:rPr dirty="0" sz="2300" spc="-55" b="1">
                <a:latin typeface="Trebuchet MS"/>
                <a:cs typeface="Trebuchet MS"/>
              </a:rPr>
              <a:t> </a:t>
            </a:r>
            <a:r>
              <a:rPr dirty="0" sz="2300" b="1">
                <a:latin typeface="Trebuchet MS"/>
                <a:cs typeface="Trebuchet MS"/>
              </a:rPr>
              <a:t>|</a:t>
            </a:r>
            <a:r>
              <a:rPr dirty="0" sz="2300" spc="-85" b="1">
                <a:latin typeface="Trebuchet MS"/>
                <a:cs typeface="Trebuchet MS"/>
              </a:rPr>
              <a:t> </a:t>
            </a:r>
            <a:r>
              <a:rPr dirty="0" sz="2300" b="1">
                <a:latin typeface="Trebuchet MS"/>
                <a:cs typeface="Trebuchet MS"/>
              </a:rPr>
              <a:t>MHSA</a:t>
            </a:r>
            <a:r>
              <a:rPr dirty="0" sz="2300" spc="-55" b="1">
                <a:latin typeface="Trebuchet MS"/>
                <a:cs typeface="Trebuchet MS"/>
              </a:rPr>
              <a:t> </a:t>
            </a:r>
            <a:r>
              <a:rPr dirty="0" sz="2300" b="1">
                <a:latin typeface="Trebuchet MS"/>
                <a:cs typeface="Trebuchet MS"/>
              </a:rPr>
              <a:t>|</a:t>
            </a:r>
            <a:r>
              <a:rPr dirty="0" sz="2300" spc="-70" b="1">
                <a:latin typeface="Trebuchet MS"/>
                <a:cs typeface="Trebuchet MS"/>
              </a:rPr>
              <a:t> </a:t>
            </a:r>
            <a:r>
              <a:rPr dirty="0" sz="2300" spc="-10" b="1">
                <a:latin typeface="Trebuchet MS"/>
                <a:cs typeface="Trebuchet MS"/>
              </a:rPr>
              <a:t>Hamilton MacDowell</a:t>
            </a:r>
            <a:r>
              <a:rPr dirty="0" sz="2300" spc="-225" b="1">
                <a:latin typeface="Trebuchet MS"/>
                <a:cs typeface="Trebuchet MS"/>
              </a:rPr>
              <a:t> </a:t>
            </a:r>
            <a:r>
              <a:rPr dirty="0" sz="2300" spc="-90" b="1">
                <a:latin typeface="Trebuchet MS"/>
                <a:cs typeface="Trebuchet MS"/>
              </a:rPr>
              <a:t>|</a:t>
            </a:r>
            <a:r>
              <a:rPr dirty="0" sz="2300" spc="-204" b="1">
                <a:latin typeface="Trebuchet MS"/>
                <a:cs typeface="Trebuchet MS"/>
              </a:rPr>
              <a:t> </a:t>
            </a:r>
            <a:r>
              <a:rPr dirty="0" sz="2300" spc="-10" b="1">
                <a:latin typeface="Trebuchet MS"/>
                <a:cs typeface="Trebuchet MS"/>
              </a:rPr>
              <a:t>Riverside</a:t>
            </a:r>
            <a:r>
              <a:rPr dirty="0" sz="2300" spc="-240" b="1">
                <a:latin typeface="Trebuchet MS"/>
                <a:cs typeface="Trebuchet MS"/>
              </a:rPr>
              <a:t> </a:t>
            </a:r>
            <a:r>
              <a:rPr dirty="0" sz="2300" spc="-90" b="1">
                <a:latin typeface="Trebuchet MS"/>
                <a:cs typeface="Trebuchet MS"/>
              </a:rPr>
              <a:t>|</a:t>
            </a:r>
            <a:r>
              <a:rPr dirty="0" sz="2300" spc="-210" b="1">
                <a:latin typeface="Trebuchet MS"/>
                <a:cs typeface="Trebuchet MS"/>
              </a:rPr>
              <a:t> </a:t>
            </a:r>
            <a:r>
              <a:rPr dirty="0" sz="2300" spc="-10" b="1">
                <a:latin typeface="Trebuchet MS"/>
                <a:cs typeface="Trebuchet MS"/>
              </a:rPr>
              <a:t>South </a:t>
            </a:r>
            <a:r>
              <a:rPr dirty="0" sz="2300" b="1">
                <a:latin typeface="Trebuchet MS"/>
                <a:cs typeface="Trebuchet MS"/>
              </a:rPr>
              <a:t>LC</a:t>
            </a:r>
            <a:r>
              <a:rPr dirty="0" sz="2300" spc="-30" b="1">
                <a:latin typeface="Trebuchet MS"/>
                <a:cs typeface="Trebuchet MS"/>
              </a:rPr>
              <a:t> </a:t>
            </a:r>
            <a:r>
              <a:rPr dirty="0" sz="2300" spc="-50" b="1">
                <a:latin typeface="Trebuchet MS"/>
                <a:cs typeface="Trebuchet MS"/>
              </a:rPr>
              <a:t>5</a:t>
            </a:r>
            <a:endParaRPr sz="2300">
              <a:latin typeface="Trebuchet MS"/>
              <a:cs typeface="Trebuchet MS"/>
            </a:endParaRPr>
          </a:p>
          <a:p>
            <a:pPr algn="ctr" marL="1270">
              <a:lnSpc>
                <a:spcPct val="100000"/>
              </a:lnSpc>
              <a:spcBef>
                <a:spcPts val="370"/>
              </a:spcBef>
            </a:pPr>
            <a:r>
              <a:rPr dirty="0" sz="2300" spc="50" b="1">
                <a:latin typeface="Trebuchet MS"/>
                <a:cs typeface="Trebuchet MS"/>
              </a:rPr>
              <a:t>Ana</a:t>
            </a:r>
            <a:r>
              <a:rPr dirty="0" sz="2300" spc="-120" b="1">
                <a:latin typeface="Trebuchet MS"/>
                <a:cs typeface="Trebuchet MS"/>
              </a:rPr>
              <a:t> </a:t>
            </a:r>
            <a:r>
              <a:rPr dirty="0" sz="2300" spc="55" b="1">
                <a:latin typeface="Trebuchet MS"/>
                <a:cs typeface="Trebuchet MS"/>
              </a:rPr>
              <a:t>Ramos</a:t>
            </a:r>
            <a:r>
              <a:rPr dirty="0" sz="2300" spc="-85" b="1">
                <a:latin typeface="Trebuchet MS"/>
                <a:cs typeface="Trebuchet MS"/>
              </a:rPr>
              <a:t> </a:t>
            </a:r>
            <a:r>
              <a:rPr dirty="0" sz="2300" spc="-10" b="1">
                <a:latin typeface="Trebuchet MS"/>
                <a:cs typeface="Trebuchet MS"/>
              </a:rPr>
              <a:t>Contreras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300584" y="1016635"/>
            <a:ext cx="4350385" cy="4242435"/>
            <a:chOff x="12300584" y="1016635"/>
            <a:chExt cx="4350385" cy="424243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00584" y="1016635"/>
              <a:ext cx="4350131" cy="424205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55214" y="3997020"/>
              <a:ext cx="584822" cy="58082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668753" y="3137636"/>
              <a:ext cx="564794" cy="56479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080616" y="4070667"/>
              <a:ext cx="588835" cy="58883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93723" y="3212719"/>
              <a:ext cx="476669" cy="48869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385668" y="2488006"/>
              <a:ext cx="428599" cy="38854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668753" y="3757117"/>
              <a:ext cx="552780" cy="5287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68895" y="4556696"/>
            <a:ext cx="159956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540">
                <a:latin typeface="Arial"/>
                <a:cs typeface="Arial"/>
              </a:rPr>
              <a:t>Que</a:t>
            </a:r>
            <a:r>
              <a:rPr dirty="0" sz="6000" spc="250">
                <a:latin typeface="Arial"/>
                <a:cs typeface="Arial"/>
              </a:rPr>
              <a:t> </a:t>
            </a:r>
            <a:r>
              <a:rPr dirty="0" sz="6000" spc="465">
                <a:latin typeface="Arial"/>
                <a:cs typeface="Arial"/>
              </a:rPr>
              <a:t>propose</a:t>
            </a:r>
            <a:r>
              <a:rPr dirty="0" sz="6000" spc="254">
                <a:latin typeface="Arial"/>
                <a:cs typeface="Arial"/>
              </a:rPr>
              <a:t> </a:t>
            </a:r>
            <a:r>
              <a:rPr dirty="0" sz="6000" spc="345">
                <a:latin typeface="Arial"/>
                <a:cs typeface="Arial"/>
              </a:rPr>
              <a:t>le</a:t>
            </a:r>
            <a:r>
              <a:rPr dirty="0" sz="6000" spc="254">
                <a:latin typeface="Arial"/>
                <a:cs typeface="Arial"/>
              </a:rPr>
              <a:t> </a:t>
            </a:r>
            <a:r>
              <a:rPr dirty="0" sz="6000" spc="505">
                <a:latin typeface="Arial"/>
                <a:cs typeface="Arial"/>
              </a:rPr>
              <a:t>programme</a:t>
            </a:r>
            <a:r>
              <a:rPr dirty="0" sz="6000" spc="254">
                <a:latin typeface="Arial"/>
                <a:cs typeface="Arial"/>
              </a:rPr>
              <a:t> </a:t>
            </a:r>
            <a:r>
              <a:rPr dirty="0" sz="6000" spc="555">
                <a:latin typeface="Arial"/>
                <a:cs typeface="Arial"/>
              </a:rPr>
              <a:t>PEOPLE</a:t>
            </a:r>
            <a:r>
              <a:rPr dirty="0" sz="6000" spc="250">
                <a:latin typeface="Arial"/>
                <a:cs typeface="Arial"/>
              </a:rPr>
              <a:t> </a:t>
            </a:r>
            <a:r>
              <a:rPr dirty="0" sz="6000" spc="459">
                <a:latin typeface="Arial"/>
                <a:cs typeface="Arial"/>
              </a:rPr>
              <a:t>?</a:t>
            </a:r>
            <a:endParaRPr sz="6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35725" y="0"/>
            <a:ext cx="5989320" cy="7767955"/>
            <a:chOff x="6435725" y="0"/>
            <a:chExt cx="5989320" cy="7767955"/>
          </a:xfrm>
        </p:grpSpPr>
        <p:sp>
          <p:nvSpPr>
            <p:cNvPr id="3" name="object 3"/>
            <p:cNvSpPr/>
            <p:nvPr/>
          </p:nvSpPr>
          <p:spPr>
            <a:xfrm>
              <a:off x="6479921" y="2569717"/>
              <a:ext cx="5907405" cy="5116195"/>
            </a:xfrm>
            <a:custGeom>
              <a:avLst/>
              <a:gdLst/>
              <a:ahLst/>
              <a:cxnLst/>
              <a:rect l="l" t="t" r="r" b="b"/>
              <a:pathLst>
                <a:path w="5907405" h="5116195">
                  <a:moveTo>
                    <a:pt x="5907278" y="5115687"/>
                  </a:moveTo>
                  <a:lnTo>
                    <a:pt x="5816600" y="4958588"/>
                  </a:lnTo>
                  <a:lnTo>
                    <a:pt x="3135884" y="315595"/>
                  </a:lnTo>
                  <a:lnTo>
                    <a:pt x="2953639" y="315595"/>
                  </a:lnTo>
                  <a:lnTo>
                    <a:pt x="5634482" y="4958588"/>
                  </a:lnTo>
                  <a:lnTo>
                    <a:pt x="272923" y="4958588"/>
                  </a:lnTo>
                  <a:lnTo>
                    <a:pt x="2953639" y="315468"/>
                  </a:lnTo>
                  <a:lnTo>
                    <a:pt x="3135884" y="315468"/>
                  </a:lnTo>
                  <a:lnTo>
                    <a:pt x="2953639" y="0"/>
                  </a:lnTo>
                  <a:lnTo>
                    <a:pt x="0" y="5115687"/>
                  </a:lnTo>
                  <a:lnTo>
                    <a:pt x="5907278" y="5115687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0195" y="0"/>
              <a:ext cx="5591175" cy="32757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35725" y="2521330"/>
              <a:ext cx="5989065" cy="524637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016000" y="8039861"/>
            <a:ext cx="5156200" cy="116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-10" b="1">
                <a:latin typeface="Trebuchet MS"/>
                <a:cs typeface="Trebuchet MS"/>
              </a:rPr>
              <a:t>Découverte</a:t>
            </a:r>
            <a:endParaRPr sz="75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91070" y="7891005"/>
            <a:ext cx="5356225" cy="178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94615">
              <a:lnSpc>
                <a:spcPct val="120100"/>
              </a:lnSpc>
              <a:spcBef>
                <a:spcPts val="100"/>
              </a:spcBef>
            </a:pPr>
            <a:r>
              <a:rPr dirty="0" sz="2400" b="1">
                <a:latin typeface="Trebuchet MS"/>
                <a:cs typeface="Trebuchet MS"/>
              </a:rPr>
              <a:t>Favoriser</a:t>
            </a:r>
            <a:r>
              <a:rPr dirty="0" sz="2400" spc="-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un</a:t>
            </a:r>
            <a:r>
              <a:rPr dirty="0" sz="2400" spc="-5" b="1">
                <a:latin typeface="Trebuchet MS"/>
                <a:cs typeface="Trebuchet MS"/>
              </a:rPr>
              <a:t> </a:t>
            </a:r>
            <a:r>
              <a:rPr dirty="0" sz="2400" spc="-10" b="1">
                <a:latin typeface="Trebuchet MS"/>
                <a:cs typeface="Trebuchet MS"/>
              </a:rPr>
              <a:t>sentiment </a:t>
            </a:r>
            <a:r>
              <a:rPr dirty="0" sz="2400" b="1">
                <a:latin typeface="Trebuchet MS"/>
                <a:cs typeface="Trebuchet MS"/>
              </a:rPr>
              <a:t>d’appartenance</a:t>
            </a:r>
            <a:r>
              <a:rPr dirty="0" sz="2400" spc="-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et</a:t>
            </a:r>
            <a:r>
              <a:rPr dirty="0" sz="2400" spc="-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de</a:t>
            </a:r>
            <a:r>
              <a:rPr dirty="0" sz="2400" spc="-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motivation</a:t>
            </a:r>
            <a:r>
              <a:rPr dirty="0" sz="2400" spc="-5" b="1">
                <a:latin typeface="Trebuchet MS"/>
                <a:cs typeface="Trebuchet MS"/>
              </a:rPr>
              <a:t> </a:t>
            </a:r>
            <a:r>
              <a:rPr dirty="0" sz="2400" spc="-25" b="1">
                <a:latin typeface="Trebuchet MS"/>
                <a:cs typeface="Trebuchet MS"/>
              </a:rPr>
              <a:t>que </a:t>
            </a:r>
            <a:r>
              <a:rPr dirty="0" sz="2400" b="1">
                <a:latin typeface="Trebuchet MS"/>
                <a:cs typeface="Trebuchet MS"/>
              </a:rPr>
              <a:t>nos</a:t>
            </a:r>
            <a:r>
              <a:rPr dirty="0" sz="2400" spc="-1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étudiant(e)s</a:t>
            </a:r>
            <a:r>
              <a:rPr dirty="0" sz="2400" spc="-1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transmettent</a:t>
            </a:r>
            <a:r>
              <a:rPr dirty="0" sz="2400" spc="-1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à</a:t>
            </a:r>
            <a:r>
              <a:rPr dirty="0" sz="2400" spc="-15" b="1">
                <a:latin typeface="Trebuchet MS"/>
                <a:cs typeface="Trebuchet MS"/>
              </a:rPr>
              <a:t> </a:t>
            </a:r>
            <a:r>
              <a:rPr dirty="0" sz="2400" spc="-20" b="1">
                <a:latin typeface="Trebuchet MS"/>
                <a:cs typeface="Trebuchet MS"/>
              </a:rPr>
              <a:t>leur </a:t>
            </a:r>
            <a:r>
              <a:rPr dirty="0" sz="2400" b="1">
                <a:latin typeface="Trebuchet MS"/>
                <a:cs typeface="Trebuchet MS"/>
              </a:rPr>
              <a:t>propre</a:t>
            </a:r>
            <a:r>
              <a:rPr dirty="0" sz="2400" spc="-35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communauté</a:t>
            </a:r>
            <a:r>
              <a:rPr dirty="0" sz="2400" spc="-3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et</a:t>
            </a:r>
            <a:r>
              <a:rPr dirty="0" sz="2400" spc="-30" b="1">
                <a:latin typeface="Trebuchet MS"/>
                <a:cs typeface="Trebuchet MS"/>
              </a:rPr>
              <a:t> </a:t>
            </a:r>
            <a:r>
              <a:rPr dirty="0" sz="2400" b="1">
                <a:latin typeface="Trebuchet MS"/>
                <a:cs typeface="Trebuchet MS"/>
              </a:rPr>
              <a:t>au-</a:t>
            </a:r>
            <a:r>
              <a:rPr dirty="0" sz="2400" spc="-10" b="1">
                <a:latin typeface="Trebuchet MS"/>
                <a:cs typeface="Trebuchet MS"/>
              </a:rPr>
              <a:t>delà.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78434" y="6717792"/>
            <a:ext cx="4489450" cy="2707640"/>
          </a:xfrm>
          <a:prstGeom prst="rect">
            <a:avLst/>
          </a:prstGeom>
        </p:spPr>
        <p:txBody>
          <a:bodyPr wrap="square" lIns="0" tIns="55879" rIns="0" bIns="0" rtlCol="0" vert="horz">
            <a:spAutoFit/>
          </a:bodyPr>
          <a:lstStyle/>
          <a:p>
            <a:pPr algn="ctr" marL="12700" marR="5080" indent="-62865">
              <a:lnSpc>
                <a:spcPts val="6959"/>
              </a:lnSpc>
              <a:spcBef>
                <a:spcPts val="439"/>
              </a:spcBef>
            </a:pPr>
            <a:r>
              <a:rPr dirty="0" sz="6000" spc="110" b="1">
                <a:latin typeface="Trebuchet MS"/>
                <a:cs typeface="Trebuchet MS"/>
              </a:rPr>
              <a:t>Préparation </a:t>
            </a:r>
            <a:r>
              <a:rPr dirty="0" sz="6000" spc="75" b="1">
                <a:latin typeface="Trebuchet MS"/>
                <a:cs typeface="Trebuchet MS"/>
              </a:rPr>
              <a:t>à </a:t>
            </a:r>
            <a:r>
              <a:rPr dirty="0" sz="6000" spc="95" b="1">
                <a:latin typeface="Trebuchet MS"/>
                <a:cs typeface="Trebuchet MS"/>
              </a:rPr>
              <a:t>l’université</a:t>
            </a:r>
            <a:endParaRPr sz="60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2189" y="2525267"/>
            <a:ext cx="5304155" cy="397802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77115" y="2569591"/>
            <a:ext cx="5304154" cy="3978148"/>
          </a:xfrm>
          <a:prstGeom prst="rect">
            <a:avLst/>
          </a:prstGeom>
        </p:spPr>
      </p:pic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51560" rIns="0" bIns="0" rtlCol="0" vert="horz">
            <a:spAutoFit/>
          </a:bodyPr>
          <a:lstStyle/>
          <a:p>
            <a:pPr marL="6130925">
              <a:lnSpc>
                <a:spcPct val="100000"/>
              </a:lnSpc>
              <a:spcBef>
                <a:spcPts val="100"/>
              </a:spcBef>
            </a:pPr>
            <a:r>
              <a:rPr dirty="0" sz="6000" spc="-25"/>
              <a:t>Communauté</a:t>
            </a:r>
            <a:endParaRPr sz="6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16000" y="961389"/>
            <a:ext cx="15866744" cy="7880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26229" algn="l"/>
                <a:tab pos="4551045" algn="l"/>
                <a:tab pos="5933440" algn="l"/>
                <a:tab pos="10391140" algn="l"/>
                <a:tab pos="11503660" algn="l"/>
                <a:tab pos="12247245" algn="l"/>
                <a:tab pos="13709650" algn="l"/>
                <a:tab pos="15575280" algn="l"/>
              </a:tabLst>
            </a:pPr>
            <a:r>
              <a:rPr dirty="0" sz="5000" spc="-10"/>
              <a:t>Communauté</a:t>
            </a:r>
            <a:r>
              <a:rPr dirty="0" sz="5000"/>
              <a:t>	</a:t>
            </a:r>
            <a:r>
              <a:rPr dirty="0" sz="5000" spc="-50"/>
              <a:t>–</a:t>
            </a:r>
            <a:r>
              <a:rPr dirty="0" sz="5000"/>
              <a:t>	</a:t>
            </a:r>
            <a:r>
              <a:rPr dirty="0" sz="5000" spc="-25"/>
              <a:t>Que</a:t>
            </a:r>
            <a:r>
              <a:rPr dirty="0" sz="5000"/>
              <a:t>	</a:t>
            </a:r>
            <a:r>
              <a:rPr dirty="0" sz="5000" spc="-10"/>
              <a:t>gagnerez-</a:t>
            </a:r>
            <a:r>
              <a:rPr dirty="0" sz="5000" spc="-20"/>
              <a:t>vous</a:t>
            </a:r>
            <a:r>
              <a:rPr dirty="0" sz="5000"/>
              <a:t>	</a:t>
            </a:r>
            <a:r>
              <a:rPr dirty="0" sz="5000" spc="-25"/>
              <a:t>sur</a:t>
            </a:r>
            <a:r>
              <a:rPr dirty="0" sz="5000"/>
              <a:t>	</a:t>
            </a:r>
            <a:r>
              <a:rPr dirty="0" sz="5000" spc="-25"/>
              <a:t>le</a:t>
            </a:r>
            <a:r>
              <a:rPr dirty="0" sz="5000"/>
              <a:t>	</a:t>
            </a:r>
            <a:r>
              <a:rPr dirty="0" sz="5000" spc="-20"/>
              <a:t>plan</a:t>
            </a:r>
            <a:r>
              <a:rPr dirty="0" sz="5000"/>
              <a:t>	</a:t>
            </a:r>
            <a:r>
              <a:rPr dirty="0" sz="5000" spc="-10"/>
              <a:t>social</a:t>
            </a:r>
            <a:r>
              <a:rPr dirty="0" sz="5000"/>
              <a:t>	</a:t>
            </a:r>
            <a:r>
              <a:rPr dirty="0" sz="5000" spc="-50"/>
              <a:t>?</a:t>
            </a:r>
            <a:endParaRPr sz="5000"/>
          </a:p>
        </p:txBody>
      </p:sp>
      <p:sp>
        <p:nvSpPr>
          <p:cNvPr id="3" name="object 3"/>
          <p:cNvSpPr txBox="1"/>
          <p:nvPr/>
        </p:nvSpPr>
        <p:spPr>
          <a:xfrm>
            <a:off x="1706626" y="2110663"/>
            <a:ext cx="15809594" cy="5401310"/>
          </a:xfrm>
          <a:prstGeom prst="rect">
            <a:avLst/>
          </a:prstGeom>
        </p:spPr>
        <p:txBody>
          <a:bodyPr wrap="square" lIns="0" tIns="178435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405"/>
              </a:spcBef>
              <a:buFont typeface="Wingdings"/>
              <a:buChar char=""/>
              <a:tabLst>
                <a:tab pos="316865" algn="l"/>
              </a:tabLst>
            </a:pPr>
            <a:r>
              <a:rPr dirty="0" sz="2600" spc="50" b="1">
                <a:latin typeface="Trebuchet MS"/>
                <a:cs typeface="Trebuchet MS"/>
              </a:rPr>
              <a:t>Soutien</a:t>
            </a:r>
            <a:r>
              <a:rPr dirty="0" sz="2600" spc="40" b="1">
                <a:latin typeface="Trebuchet MS"/>
                <a:cs typeface="Trebuchet MS"/>
              </a:rPr>
              <a:t> </a:t>
            </a:r>
            <a:r>
              <a:rPr dirty="0" sz="2600" spc="50" b="1">
                <a:latin typeface="Trebuchet MS"/>
                <a:cs typeface="Trebuchet MS"/>
              </a:rPr>
              <a:t>et</a:t>
            </a:r>
            <a:r>
              <a:rPr dirty="0" sz="2600" spc="45" b="1">
                <a:latin typeface="Trebuchet MS"/>
                <a:cs typeface="Trebuchet MS"/>
              </a:rPr>
              <a:t> </a:t>
            </a:r>
            <a:r>
              <a:rPr dirty="0" sz="2600" spc="50" b="1">
                <a:latin typeface="Trebuchet MS"/>
                <a:cs typeface="Trebuchet MS"/>
              </a:rPr>
              <a:t>accompagnement</a:t>
            </a:r>
            <a:endParaRPr sz="2600">
              <a:latin typeface="Trebuchet MS"/>
              <a:cs typeface="Trebuchet MS"/>
            </a:endParaRPr>
          </a:p>
          <a:p>
            <a:pPr marL="702945" marR="5080">
              <a:lnSpc>
                <a:spcPct val="119200"/>
              </a:lnSpc>
              <a:spcBef>
                <a:spcPts val="710"/>
              </a:spcBef>
            </a:pPr>
            <a:r>
              <a:rPr dirty="0" sz="2600">
                <a:latin typeface="Trebuchet MS"/>
                <a:cs typeface="Trebuchet MS"/>
              </a:rPr>
              <a:t>Un(e)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conseiller(-</a:t>
            </a:r>
            <a:r>
              <a:rPr dirty="0" sz="2600">
                <a:latin typeface="Trebuchet MS"/>
                <a:cs typeface="Trebuchet MS"/>
              </a:rPr>
              <a:t>ère)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préuniversitaire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une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équipe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dédiés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pour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vous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guider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défendre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vos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intérêts </a:t>
            </a:r>
            <a:r>
              <a:rPr dirty="0" sz="2600">
                <a:latin typeface="Trebuchet MS"/>
                <a:cs typeface="Trebuchet MS"/>
              </a:rPr>
              <a:t>Débutez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programme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au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sein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d’une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cohorte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d’élèves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Milwaukee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Madison</a:t>
            </a:r>
            <a:endParaRPr sz="2600">
              <a:latin typeface="Trebuchet MS"/>
              <a:cs typeface="Trebuchet MS"/>
            </a:endParaRPr>
          </a:p>
          <a:p>
            <a:pPr marL="702945">
              <a:lnSpc>
                <a:spcPct val="100000"/>
              </a:lnSpc>
              <a:spcBef>
                <a:spcPts val="595"/>
              </a:spcBef>
            </a:pPr>
            <a:r>
              <a:rPr dirty="0" sz="2600">
                <a:latin typeface="Trebuchet MS"/>
                <a:cs typeface="Trebuchet MS"/>
              </a:rPr>
              <a:t>Aide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scolaire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accompagnement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personnalisé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chaque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semaine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après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les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cours</a:t>
            </a:r>
            <a:endParaRPr sz="260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595"/>
              </a:spcBef>
              <a:buFont typeface="Wingdings"/>
              <a:buChar char=""/>
              <a:tabLst>
                <a:tab pos="316865" algn="l"/>
              </a:tabLst>
            </a:pPr>
            <a:r>
              <a:rPr dirty="0" sz="2600" b="1">
                <a:latin typeface="Trebuchet MS"/>
                <a:cs typeface="Trebuchet MS"/>
              </a:rPr>
              <a:t>Engagement</a:t>
            </a:r>
            <a:r>
              <a:rPr dirty="0" sz="2600" spc="-145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communautaire</a:t>
            </a:r>
            <a:endParaRPr sz="2600">
              <a:latin typeface="Trebuchet MS"/>
              <a:cs typeface="Trebuchet MS"/>
            </a:endParaRPr>
          </a:p>
          <a:p>
            <a:pPr marL="702945" marR="5324475">
              <a:lnSpc>
                <a:spcPct val="118800"/>
              </a:lnSpc>
              <a:spcBef>
                <a:spcPts val="35"/>
              </a:spcBef>
            </a:pPr>
            <a:r>
              <a:rPr dirty="0" sz="2600">
                <a:latin typeface="Trebuchet MS"/>
                <a:cs typeface="Trebuchet MS"/>
              </a:rPr>
              <a:t>Développement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continu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votre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réseau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personnel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académique </a:t>
            </a:r>
            <a:r>
              <a:rPr dirty="0" sz="2600">
                <a:latin typeface="Trebuchet MS"/>
                <a:cs typeface="Trebuchet MS"/>
              </a:rPr>
              <a:t>Mentorat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entre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pairs</a:t>
            </a:r>
            <a:endParaRPr sz="260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595"/>
              </a:spcBef>
              <a:buFont typeface="Wingdings"/>
              <a:buChar char=""/>
              <a:tabLst>
                <a:tab pos="316865" algn="l"/>
              </a:tabLst>
            </a:pPr>
            <a:r>
              <a:rPr dirty="0" sz="2600" spc="60" b="1">
                <a:latin typeface="Trebuchet MS"/>
                <a:cs typeface="Trebuchet MS"/>
              </a:rPr>
              <a:t>Une </a:t>
            </a:r>
            <a:r>
              <a:rPr dirty="0" sz="2600" b="1">
                <a:latin typeface="Trebuchet MS"/>
                <a:cs typeface="Trebuchet MS"/>
              </a:rPr>
              <a:t>fois</a:t>
            </a:r>
            <a:r>
              <a:rPr dirty="0" sz="2600" spc="65" b="1">
                <a:latin typeface="Trebuchet MS"/>
                <a:cs typeface="Trebuchet MS"/>
              </a:rPr>
              <a:t> membre </a:t>
            </a:r>
            <a:r>
              <a:rPr dirty="0" sz="2600" spc="60" b="1">
                <a:latin typeface="Trebuchet MS"/>
                <a:cs typeface="Trebuchet MS"/>
              </a:rPr>
              <a:t>de</a:t>
            </a:r>
            <a:r>
              <a:rPr dirty="0" sz="2600" spc="65" b="1">
                <a:latin typeface="Trebuchet MS"/>
                <a:cs typeface="Trebuchet MS"/>
              </a:rPr>
              <a:t> </a:t>
            </a:r>
            <a:r>
              <a:rPr dirty="0" sz="2600" spc="60" b="1">
                <a:latin typeface="Trebuchet MS"/>
                <a:cs typeface="Trebuchet MS"/>
              </a:rPr>
              <a:t>PEOPLE,</a:t>
            </a:r>
            <a:r>
              <a:rPr dirty="0" sz="2600" spc="65" b="1">
                <a:latin typeface="Trebuchet MS"/>
                <a:cs typeface="Trebuchet MS"/>
              </a:rPr>
              <a:t> </a:t>
            </a:r>
            <a:r>
              <a:rPr dirty="0" sz="2600" spc="50" b="1">
                <a:latin typeface="Trebuchet MS"/>
                <a:cs typeface="Trebuchet MS"/>
              </a:rPr>
              <a:t>toujours</a:t>
            </a:r>
            <a:r>
              <a:rPr dirty="0" sz="2600" spc="65" b="1">
                <a:latin typeface="Trebuchet MS"/>
                <a:cs typeface="Trebuchet MS"/>
              </a:rPr>
              <a:t> membre </a:t>
            </a:r>
            <a:r>
              <a:rPr dirty="0" sz="2600" spc="60" b="1">
                <a:latin typeface="Trebuchet MS"/>
                <a:cs typeface="Trebuchet MS"/>
              </a:rPr>
              <a:t>de</a:t>
            </a:r>
            <a:r>
              <a:rPr dirty="0" sz="2600" spc="65" b="1">
                <a:latin typeface="Trebuchet MS"/>
                <a:cs typeface="Trebuchet MS"/>
              </a:rPr>
              <a:t> </a:t>
            </a:r>
            <a:r>
              <a:rPr dirty="0" sz="2600" spc="60" b="1">
                <a:latin typeface="Trebuchet MS"/>
                <a:cs typeface="Trebuchet MS"/>
              </a:rPr>
              <a:t>PEOPLE</a:t>
            </a:r>
            <a:r>
              <a:rPr dirty="0" sz="2600" spc="65" b="1">
                <a:latin typeface="Trebuchet MS"/>
                <a:cs typeface="Trebuchet MS"/>
              </a:rPr>
              <a:t> </a:t>
            </a:r>
            <a:r>
              <a:rPr dirty="0" sz="2600" spc="-50" b="1">
                <a:latin typeface="Trebuchet MS"/>
                <a:cs typeface="Trebuchet MS"/>
              </a:rPr>
              <a:t>!</a:t>
            </a:r>
            <a:endParaRPr sz="2600">
              <a:latin typeface="Trebuchet MS"/>
              <a:cs typeface="Trebuchet MS"/>
            </a:endParaRPr>
          </a:p>
          <a:p>
            <a:pPr marL="702945" marR="814069">
              <a:lnSpc>
                <a:spcPct val="119100"/>
              </a:lnSpc>
              <a:spcBef>
                <a:spcPts val="10"/>
              </a:spcBef>
            </a:pPr>
            <a:r>
              <a:rPr dirty="0" sz="2600">
                <a:latin typeface="Trebuchet MS"/>
                <a:cs typeface="Trebuchet MS"/>
              </a:rPr>
              <a:t>Des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milliers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participant(e)s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ont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fait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partie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notre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programme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beaucoup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d’entre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eux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 spc="-50">
                <a:latin typeface="Trebuchet MS"/>
                <a:cs typeface="Trebuchet MS"/>
              </a:rPr>
              <a:t>y </a:t>
            </a:r>
            <a:r>
              <a:rPr dirty="0" sz="2600">
                <a:latin typeface="Trebuchet MS"/>
                <a:cs typeface="Trebuchet MS"/>
              </a:rPr>
              <a:t>participent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encore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aujourd’hui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–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soit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comme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employé(e)s,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soit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comme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contributeurs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diverses manières.</a:t>
            </a:r>
            <a:endParaRPr sz="26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6231" y="3024784"/>
            <a:ext cx="142239" cy="1422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6231" y="3495421"/>
            <a:ext cx="142239" cy="1422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63800" y="3957332"/>
            <a:ext cx="142239" cy="14223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71370" y="4914506"/>
            <a:ext cx="142239" cy="14223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71370" y="5376417"/>
            <a:ext cx="142239" cy="14223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78304" y="6325387"/>
            <a:ext cx="142239" cy="1422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2489" y="2536825"/>
            <a:ext cx="16382365" cy="7750175"/>
            <a:chOff x="872489" y="2536825"/>
            <a:chExt cx="16382365" cy="7750175"/>
          </a:xfrm>
        </p:grpSpPr>
        <p:sp>
          <p:nvSpPr>
            <p:cNvPr id="3" name="object 3"/>
            <p:cNvSpPr/>
            <p:nvPr/>
          </p:nvSpPr>
          <p:spPr>
            <a:xfrm>
              <a:off x="6480175" y="2585211"/>
              <a:ext cx="5907405" cy="5116195"/>
            </a:xfrm>
            <a:custGeom>
              <a:avLst/>
              <a:gdLst/>
              <a:ahLst/>
              <a:cxnLst/>
              <a:rect l="l" t="t" r="r" b="b"/>
              <a:pathLst>
                <a:path w="5907405" h="5116195">
                  <a:moveTo>
                    <a:pt x="5907278" y="5115687"/>
                  </a:moveTo>
                  <a:lnTo>
                    <a:pt x="5816600" y="4958588"/>
                  </a:lnTo>
                  <a:lnTo>
                    <a:pt x="3135757" y="315595"/>
                  </a:lnTo>
                  <a:lnTo>
                    <a:pt x="2953639" y="315595"/>
                  </a:lnTo>
                  <a:lnTo>
                    <a:pt x="5634355" y="4958588"/>
                  </a:lnTo>
                  <a:lnTo>
                    <a:pt x="272923" y="4958588"/>
                  </a:lnTo>
                  <a:lnTo>
                    <a:pt x="2953639" y="315468"/>
                  </a:lnTo>
                  <a:lnTo>
                    <a:pt x="3135757" y="315468"/>
                  </a:lnTo>
                  <a:lnTo>
                    <a:pt x="2953639" y="0"/>
                  </a:lnTo>
                  <a:lnTo>
                    <a:pt x="0" y="5115687"/>
                  </a:lnTo>
                  <a:lnTo>
                    <a:pt x="5907278" y="5115687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5979" y="2536825"/>
              <a:ext cx="5995797" cy="524637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2489" y="7010732"/>
              <a:ext cx="5543550" cy="32758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534" y="2584450"/>
              <a:ext cx="5143500" cy="38576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87580" y="2690876"/>
              <a:ext cx="4867275" cy="3657600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3027" rIns="0" bIns="0" rtlCol="0" vert="horz">
            <a:spAutoFit/>
          </a:bodyPr>
          <a:lstStyle/>
          <a:p>
            <a:pPr marL="5522595">
              <a:lnSpc>
                <a:spcPct val="100000"/>
              </a:lnSpc>
              <a:spcBef>
                <a:spcPts val="100"/>
              </a:spcBef>
            </a:pPr>
            <a:r>
              <a:rPr dirty="0" sz="7500" spc="175"/>
              <a:t>Communauté</a:t>
            </a:r>
            <a:endParaRPr sz="7500"/>
          </a:p>
        </p:txBody>
      </p:sp>
      <p:sp>
        <p:nvSpPr>
          <p:cNvPr id="9" name="object 9"/>
          <p:cNvSpPr txBox="1"/>
          <p:nvPr/>
        </p:nvSpPr>
        <p:spPr>
          <a:xfrm>
            <a:off x="1345514" y="8246198"/>
            <a:ext cx="4813935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0" spc="-10" b="1">
                <a:latin typeface="Trebuchet MS"/>
                <a:cs typeface="Trebuchet MS"/>
              </a:rPr>
              <a:t>Découverte</a:t>
            </a:r>
            <a:endParaRPr sz="7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17017" y="8061197"/>
            <a:ext cx="5906135" cy="1751964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algn="ctr" marL="12065" marR="5080">
              <a:lnSpc>
                <a:spcPts val="3370"/>
              </a:lnSpc>
              <a:spcBef>
                <a:spcPts val="305"/>
              </a:spcBef>
            </a:pPr>
            <a:r>
              <a:rPr dirty="0" sz="2900" b="1">
                <a:latin typeface="Trebuchet MS"/>
                <a:cs typeface="Trebuchet MS"/>
              </a:rPr>
              <a:t>Faire</a:t>
            </a:r>
            <a:r>
              <a:rPr dirty="0" sz="2900" spc="-5" b="1">
                <a:latin typeface="Trebuchet MS"/>
                <a:cs typeface="Trebuchet MS"/>
              </a:rPr>
              <a:t> </a:t>
            </a:r>
            <a:r>
              <a:rPr dirty="0" sz="2900" b="1">
                <a:latin typeface="Trebuchet MS"/>
                <a:cs typeface="Trebuchet MS"/>
              </a:rPr>
              <a:t>découvrir</a:t>
            </a:r>
            <a:r>
              <a:rPr dirty="0" sz="2900" spc="-5" b="1">
                <a:latin typeface="Trebuchet MS"/>
                <a:cs typeface="Trebuchet MS"/>
              </a:rPr>
              <a:t> </a:t>
            </a:r>
            <a:r>
              <a:rPr dirty="0" sz="2900" b="1">
                <a:latin typeface="Trebuchet MS"/>
                <a:cs typeface="Trebuchet MS"/>
              </a:rPr>
              <a:t>à</a:t>
            </a:r>
            <a:r>
              <a:rPr dirty="0" sz="2900" spc="-5" b="1">
                <a:latin typeface="Trebuchet MS"/>
                <a:cs typeface="Trebuchet MS"/>
              </a:rPr>
              <a:t> </a:t>
            </a:r>
            <a:r>
              <a:rPr dirty="0" sz="2900" b="1">
                <a:latin typeface="Trebuchet MS"/>
                <a:cs typeface="Trebuchet MS"/>
              </a:rPr>
              <a:t>nos</a:t>
            </a:r>
            <a:r>
              <a:rPr dirty="0" sz="2900" spc="-5" b="1">
                <a:latin typeface="Trebuchet MS"/>
                <a:cs typeface="Trebuchet MS"/>
              </a:rPr>
              <a:t> </a:t>
            </a:r>
            <a:r>
              <a:rPr dirty="0" sz="2900" spc="-10" b="1">
                <a:latin typeface="Trebuchet MS"/>
                <a:cs typeface="Trebuchet MS"/>
              </a:rPr>
              <a:t>étudiant(e</a:t>
            </a:r>
            <a:r>
              <a:rPr dirty="0" sz="2900" spc="-10" b="1">
                <a:latin typeface="Trebuchet MS"/>
                <a:cs typeface="Trebuchet MS"/>
              </a:rPr>
              <a:t>)s</a:t>
            </a:r>
            <a:r>
              <a:rPr dirty="0" sz="2900" spc="-10" b="1">
                <a:latin typeface="Trebuchet MS"/>
                <a:cs typeface="Trebuchet MS"/>
              </a:rPr>
              <a:t> </a:t>
            </a:r>
            <a:r>
              <a:rPr dirty="0" sz="2900" b="1">
                <a:latin typeface="Trebuchet MS"/>
                <a:cs typeface="Trebuchet MS"/>
              </a:rPr>
              <a:t>différentes opportunités et </a:t>
            </a:r>
            <a:r>
              <a:rPr dirty="0" sz="2900" spc="-25" b="1">
                <a:latin typeface="Trebuchet MS"/>
                <a:cs typeface="Trebuchet MS"/>
              </a:rPr>
              <a:t>des </a:t>
            </a:r>
            <a:r>
              <a:rPr dirty="0" sz="2900" b="1">
                <a:latin typeface="Trebuchet MS"/>
                <a:cs typeface="Trebuchet MS"/>
              </a:rPr>
              <a:t>parcours</a:t>
            </a:r>
            <a:r>
              <a:rPr dirty="0" sz="2900" spc="-15" b="1">
                <a:latin typeface="Trebuchet MS"/>
                <a:cs typeface="Trebuchet MS"/>
              </a:rPr>
              <a:t> </a:t>
            </a:r>
            <a:r>
              <a:rPr dirty="0" sz="2900" spc="-10" b="1">
                <a:latin typeface="Trebuchet MS"/>
                <a:cs typeface="Trebuchet MS"/>
              </a:rPr>
              <a:t>professionnels potentiels.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837794" y="6722364"/>
            <a:ext cx="4489450" cy="2707640"/>
          </a:xfrm>
          <a:prstGeom prst="rect">
            <a:avLst/>
          </a:prstGeom>
        </p:spPr>
        <p:txBody>
          <a:bodyPr wrap="square" lIns="0" tIns="55879" rIns="0" bIns="0" rtlCol="0" vert="horz">
            <a:spAutoFit/>
          </a:bodyPr>
          <a:lstStyle/>
          <a:p>
            <a:pPr algn="ctr" marL="12700" marR="5080" indent="-62865">
              <a:lnSpc>
                <a:spcPts val="6959"/>
              </a:lnSpc>
              <a:spcBef>
                <a:spcPts val="439"/>
              </a:spcBef>
            </a:pPr>
            <a:r>
              <a:rPr dirty="0" sz="6000" spc="110" b="1">
                <a:latin typeface="Trebuchet MS"/>
                <a:cs typeface="Trebuchet MS"/>
              </a:rPr>
              <a:t>Préparation </a:t>
            </a:r>
            <a:r>
              <a:rPr dirty="0" sz="6000" spc="75" b="1">
                <a:latin typeface="Trebuchet MS"/>
                <a:cs typeface="Trebuchet MS"/>
              </a:rPr>
              <a:t>à </a:t>
            </a:r>
            <a:r>
              <a:rPr dirty="0" sz="6000" spc="95" b="1">
                <a:latin typeface="Trebuchet MS"/>
                <a:cs typeface="Trebuchet MS"/>
              </a:rPr>
              <a:t>l’université</a:t>
            </a:r>
            <a:endParaRPr sz="6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16000" y="961389"/>
            <a:ext cx="11057255" cy="7880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26485" algn="l"/>
                <a:tab pos="4051300" algn="l"/>
                <a:tab pos="5433695" algn="l"/>
                <a:tab pos="10765790" algn="l"/>
              </a:tabLst>
            </a:pPr>
            <a:r>
              <a:rPr dirty="0" sz="5000" spc="-10"/>
              <a:t>Découverte</a:t>
            </a:r>
            <a:r>
              <a:rPr dirty="0" sz="5000"/>
              <a:t>	</a:t>
            </a:r>
            <a:r>
              <a:rPr dirty="0" sz="5000" spc="-50"/>
              <a:t>–</a:t>
            </a:r>
            <a:r>
              <a:rPr dirty="0" sz="5000"/>
              <a:t>	</a:t>
            </a:r>
            <a:r>
              <a:rPr dirty="0" sz="5000" spc="-25"/>
              <a:t>Que</a:t>
            </a:r>
            <a:r>
              <a:rPr dirty="0" sz="5000"/>
              <a:t>	découvrirez-</a:t>
            </a:r>
            <a:r>
              <a:rPr dirty="0" sz="5000" spc="-20"/>
              <a:t>vous</a:t>
            </a:r>
            <a:r>
              <a:rPr dirty="0" sz="5000"/>
              <a:t>	</a:t>
            </a:r>
            <a:r>
              <a:rPr dirty="0" sz="5000" spc="-50"/>
              <a:t>?</a:t>
            </a:r>
            <a:endParaRPr sz="5000"/>
          </a:p>
        </p:txBody>
      </p:sp>
      <p:sp>
        <p:nvSpPr>
          <p:cNvPr id="3" name="object 3"/>
          <p:cNvSpPr txBox="1"/>
          <p:nvPr/>
        </p:nvSpPr>
        <p:spPr>
          <a:xfrm>
            <a:off x="1663700" y="2145132"/>
            <a:ext cx="16367125" cy="692213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6230" marR="3211195" indent="-304165">
              <a:lnSpc>
                <a:spcPct val="117300"/>
              </a:lnSpc>
              <a:spcBef>
                <a:spcPts val="105"/>
              </a:spcBef>
              <a:buFont typeface="Wingdings"/>
              <a:buChar char=""/>
              <a:tabLst>
                <a:tab pos="660400" algn="l"/>
              </a:tabLst>
            </a:pPr>
            <a:r>
              <a:rPr dirty="0" sz="2600" b="1">
                <a:latin typeface="Trebuchet MS"/>
                <a:cs typeface="Trebuchet MS"/>
              </a:rPr>
              <a:t>Découvrez</a:t>
            </a:r>
            <a:r>
              <a:rPr dirty="0" sz="2600" spc="-7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vos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passions,</a:t>
            </a:r>
            <a:r>
              <a:rPr dirty="0" sz="2600" spc="-7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vos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options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d’études</a:t>
            </a:r>
            <a:r>
              <a:rPr dirty="0" sz="2600" spc="-7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supérieures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et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imaginez</a:t>
            </a:r>
            <a:r>
              <a:rPr dirty="0" sz="2600" spc="-7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votre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avenir </a:t>
            </a:r>
            <a:r>
              <a:rPr dirty="0" sz="2600" spc="-10" b="1">
                <a:latin typeface="Trebuchet MS"/>
                <a:cs typeface="Trebuchet MS"/>
              </a:rPr>
              <a:t>	</a:t>
            </a:r>
            <a:r>
              <a:rPr dirty="0" sz="2600">
                <a:latin typeface="Trebuchet MS"/>
                <a:cs typeface="Trebuchet MS"/>
              </a:rPr>
              <a:t>Saisissez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occasions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développement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personnel,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scolaire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professionnel </a:t>
            </a:r>
            <a:r>
              <a:rPr dirty="0" sz="2600" spc="-10">
                <a:latin typeface="Trebuchet MS"/>
                <a:cs typeface="Trebuchet MS"/>
              </a:rPr>
              <a:t>	</a:t>
            </a:r>
            <a:r>
              <a:rPr dirty="0" sz="2600">
                <a:latin typeface="Trebuchet MS"/>
                <a:cs typeface="Trebuchet MS"/>
              </a:rPr>
              <a:t>Prenez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conscience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vos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ambitions,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vos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objectifs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vos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talents</a:t>
            </a:r>
            <a:endParaRPr sz="2600">
              <a:latin typeface="Trebuchet MS"/>
              <a:cs typeface="Trebuchet MS"/>
            </a:endParaRPr>
          </a:p>
          <a:p>
            <a:pPr marL="316865" indent="-304165">
              <a:lnSpc>
                <a:spcPct val="100000"/>
              </a:lnSpc>
              <a:spcBef>
                <a:spcPts val="1935"/>
              </a:spcBef>
              <a:buFont typeface="Wingdings"/>
              <a:buChar char=""/>
              <a:tabLst>
                <a:tab pos="316865" algn="l"/>
              </a:tabLst>
            </a:pPr>
            <a:r>
              <a:rPr dirty="0" sz="2600" spc="60" b="1">
                <a:latin typeface="Trebuchet MS"/>
                <a:cs typeface="Trebuchet MS"/>
              </a:rPr>
              <a:t>Programmes</a:t>
            </a:r>
            <a:r>
              <a:rPr dirty="0" sz="2600" spc="30" b="1">
                <a:latin typeface="Trebuchet MS"/>
                <a:cs typeface="Trebuchet MS"/>
              </a:rPr>
              <a:t> </a:t>
            </a:r>
            <a:r>
              <a:rPr dirty="0" sz="2600" spc="-20" b="1">
                <a:latin typeface="Trebuchet MS"/>
                <a:cs typeface="Trebuchet MS"/>
              </a:rPr>
              <a:t>clés</a:t>
            </a:r>
            <a:endParaRPr sz="2600">
              <a:latin typeface="Trebuchet MS"/>
              <a:cs typeface="Trebuchet MS"/>
            </a:endParaRPr>
          </a:p>
          <a:p>
            <a:pPr marL="660400">
              <a:lnSpc>
                <a:spcPct val="100000"/>
              </a:lnSpc>
              <a:spcBef>
                <a:spcPts val="530"/>
              </a:spcBef>
            </a:pPr>
            <a:r>
              <a:rPr dirty="0" sz="2600" spc="55">
                <a:latin typeface="Trebuchet MS"/>
                <a:cs typeface="Trebuchet MS"/>
              </a:rPr>
              <a:t>PEOPLE</a:t>
            </a:r>
            <a:r>
              <a:rPr dirty="0" sz="2600" spc="170">
                <a:latin typeface="Trebuchet MS"/>
                <a:cs typeface="Trebuchet MS"/>
              </a:rPr>
              <a:t> </a:t>
            </a:r>
            <a:r>
              <a:rPr dirty="0" sz="2600" spc="60">
                <a:latin typeface="Trebuchet MS"/>
                <a:cs typeface="Trebuchet MS"/>
              </a:rPr>
              <a:t>Summer</a:t>
            </a:r>
            <a:r>
              <a:rPr dirty="0" sz="2600" spc="17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University</a:t>
            </a:r>
            <a:r>
              <a:rPr dirty="0" sz="2600" spc="175">
                <a:latin typeface="Trebuchet MS"/>
                <a:cs typeface="Trebuchet MS"/>
              </a:rPr>
              <a:t> </a:t>
            </a:r>
            <a:r>
              <a:rPr dirty="0" sz="2600" spc="50">
                <a:latin typeface="Trebuchet MS"/>
                <a:cs typeface="Trebuchet MS"/>
              </a:rPr>
              <a:t>(PSU)</a:t>
            </a:r>
            <a:r>
              <a:rPr dirty="0" sz="2600" spc="17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-</a:t>
            </a:r>
            <a:r>
              <a:rPr dirty="0" sz="2600" spc="17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Université</a:t>
            </a:r>
            <a:r>
              <a:rPr dirty="0" sz="2600" spc="175">
                <a:latin typeface="Trebuchet MS"/>
                <a:cs typeface="Trebuchet MS"/>
              </a:rPr>
              <a:t> </a:t>
            </a:r>
            <a:r>
              <a:rPr dirty="0" sz="2600" spc="50">
                <a:latin typeface="Trebuchet MS"/>
                <a:cs typeface="Trebuchet MS"/>
              </a:rPr>
              <a:t>d’été</a:t>
            </a:r>
            <a:r>
              <a:rPr dirty="0" sz="2600" spc="175">
                <a:latin typeface="Trebuchet MS"/>
                <a:cs typeface="Trebuchet MS"/>
              </a:rPr>
              <a:t> </a:t>
            </a:r>
            <a:r>
              <a:rPr dirty="0" sz="2600" spc="45">
                <a:latin typeface="Trebuchet MS"/>
                <a:cs typeface="Trebuchet MS"/>
              </a:rPr>
              <a:t>PEOPLE</a:t>
            </a:r>
            <a:endParaRPr sz="2600">
              <a:latin typeface="Trebuchet MS"/>
              <a:cs typeface="Trebuchet MS"/>
            </a:endParaRPr>
          </a:p>
          <a:p>
            <a:pPr marL="660400" marR="5080" indent="647700">
              <a:lnSpc>
                <a:spcPts val="4110"/>
              </a:lnSpc>
              <a:spcBef>
                <a:spcPts val="245"/>
              </a:spcBef>
            </a:pPr>
            <a:r>
              <a:rPr dirty="0" sz="2600">
                <a:latin typeface="Trebuchet MS"/>
                <a:cs typeface="Trebuchet MS"/>
              </a:rPr>
              <a:t>Cours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dans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les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matières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principales,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création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liens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communautaires,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vie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en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résidence</a:t>
            </a:r>
            <a:r>
              <a:rPr dirty="0" sz="2600" spc="-10">
                <a:latin typeface="Trebuchet MS"/>
                <a:cs typeface="Trebuchet MS"/>
              </a:rPr>
              <a:t> universitaire </a:t>
            </a:r>
            <a:r>
              <a:rPr dirty="0" sz="2600">
                <a:latin typeface="Trebuchet MS"/>
                <a:cs typeface="Trebuchet MS"/>
              </a:rPr>
              <a:t>Conseiller(-ère)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préuniversitaire</a:t>
            </a:r>
            <a:endParaRPr sz="2600">
              <a:latin typeface="Trebuchet MS"/>
              <a:cs typeface="Trebuchet MS"/>
            </a:endParaRPr>
          </a:p>
          <a:p>
            <a:pPr algn="ctr" marR="9211945">
              <a:lnSpc>
                <a:spcPct val="100000"/>
              </a:lnSpc>
              <a:spcBef>
                <a:spcPts val="235"/>
              </a:spcBef>
            </a:pPr>
            <a:r>
              <a:rPr dirty="0" sz="2600">
                <a:latin typeface="Trebuchet MS"/>
                <a:cs typeface="Trebuchet MS"/>
              </a:rPr>
              <a:t>Séances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suivi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conseils</a:t>
            </a:r>
            <a:endParaRPr sz="2600">
              <a:latin typeface="Trebuchet MS"/>
              <a:cs typeface="Trebuchet MS"/>
            </a:endParaRPr>
          </a:p>
          <a:p>
            <a:pPr algn="ctr" marR="9247505">
              <a:lnSpc>
                <a:spcPct val="100000"/>
              </a:lnSpc>
              <a:spcBef>
                <a:spcPts val="545"/>
              </a:spcBef>
            </a:pPr>
            <a:r>
              <a:rPr dirty="0" sz="2600">
                <a:latin typeface="Trebuchet MS"/>
                <a:cs typeface="Trebuchet MS"/>
              </a:rPr>
              <a:t>Centres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académiques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d’enrichissement</a:t>
            </a:r>
            <a:endParaRPr sz="2600">
              <a:latin typeface="Trebuchet MS"/>
              <a:cs typeface="Trebuchet MS"/>
            </a:endParaRPr>
          </a:p>
          <a:p>
            <a:pPr marL="1308100" marR="2601595">
              <a:lnSpc>
                <a:spcPts val="3020"/>
              </a:lnSpc>
              <a:spcBef>
                <a:spcPts val="730"/>
              </a:spcBef>
            </a:pPr>
            <a:r>
              <a:rPr dirty="0" sz="2600">
                <a:latin typeface="Trebuchet MS"/>
                <a:cs typeface="Trebuchet MS"/>
              </a:rPr>
              <a:t>Cours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d’enrichissement,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mentorat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soutien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scolaire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offerts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par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des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membres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 spc="-25">
                <a:latin typeface="Trebuchet MS"/>
                <a:cs typeface="Trebuchet MS"/>
              </a:rPr>
              <a:t>la </a:t>
            </a:r>
            <a:r>
              <a:rPr dirty="0" sz="2600" spc="-10">
                <a:latin typeface="Trebuchet MS"/>
                <a:cs typeface="Trebuchet MS"/>
              </a:rPr>
              <a:t>communauté</a:t>
            </a:r>
            <a:endParaRPr sz="2600">
              <a:latin typeface="Trebuchet MS"/>
              <a:cs typeface="Trebuchet MS"/>
            </a:endParaRPr>
          </a:p>
          <a:p>
            <a:pPr marL="693420">
              <a:lnSpc>
                <a:spcPct val="100000"/>
              </a:lnSpc>
              <a:spcBef>
                <a:spcPts val="660"/>
              </a:spcBef>
            </a:pPr>
            <a:r>
              <a:rPr dirty="0" sz="2600" spc="45">
                <a:latin typeface="Trebuchet MS"/>
                <a:cs typeface="Trebuchet MS"/>
              </a:rPr>
              <a:t>Événements</a:t>
            </a:r>
            <a:endParaRPr sz="2600">
              <a:latin typeface="Trebuchet MS"/>
              <a:cs typeface="Trebuchet MS"/>
            </a:endParaRPr>
          </a:p>
          <a:p>
            <a:pPr marL="1308100" marR="3204210">
              <a:lnSpc>
                <a:spcPct val="116700"/>
              </a:lnSpc>
              <a:spcBef>
                <a:spcPts val="1295"/>
              </a:spcBef>
            </a:pPr>
            <a:r>
              <a:rPr dirty="0" sz="2600">
                <a:latin typeface="Trebuchet MS"/>
                <a:cs typeface="Trebuchet MS"/>
              </a:rPr>
              <a:t>Visites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d’universités,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STEAM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(voyages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culturels,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musées,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activités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peinture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 spc="-50">
                <a:latin typeface="Trebuchet MS"/>
                <a:cs typeface="Trebuchet MS"/>
              </a:rPr>
              <a:t>&amp; </a:t>
            </a:r>
            <a:r>
              <a:rPr dirty="0" sz="2600">
                <a:latin typeface="Trebuchet MS"/>
                <a:cs typeface="Trebuchet MS"/>
              </a:rPr>
              <a:t>échanges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sociaux,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visite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architecturale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Chicago,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pièces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théâtre,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etc.)</a:t>
            </a:r>
            <a:endParaRPr sz="26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1791" y="2867812"/>
            <a:ext cx="132714" cy="1327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8078" y="3341065"/>
            <a:ext cx="132714" cy="1327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4695" y="4443171"/>
            <a:ext cx="132714" cy="13271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50223" y="4957495"/>
            <a:ext cx="123189" cy="12318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11311" y="5475909"/>
            <a:ext cx="132714" cy="13271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50223" y="5937783"/>
            <a:ext cx="123189" cy="12318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11311" y="6412522"/>
            <a:ext cx="132714" cy="13271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56839" y="6873252"/>
            <a:ext cx="123189" cy="12318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17928" y="7745069"/>
            <a:ext cx="132714" cy="13271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63456" y="8391029"/>
            <a:ext cx="123189" cy="12318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35725" y="2525648"/>
            <a:ext cx="11400155" cy="7235190"/>
            <a:chOff x="6435725" y="2525648"/>
            <a:chExt cx="11400155" cy="7235190"/>
          </a:xfrm>
        </p:grpSpPr>
        <p:sp>
          <p:nvSpPr>
            <p:cNvPr id="3" name="object 3"/>
            <p:cNvSpPr/>
            <p:nvPr/>
          </p:nvSpPr>
          <p:spPr>
            <a:xfrm>
              <a:off x="6479921" y="2574035"/>
              <a:ext cx="5907405" cy="5116195"/>
            </a:xfrm>
            <a:custGeom>
              <a:avLst/>
              <a:gdLst/>
              <a:ahLst/>
              <a:cxnLst/>
              <a:rect l="l" t="t" r="r" b="b"/>
              <a:pathLst>
                <a:path w="5907405" h="5116195">
                  <a:moveTo>
                    <a:pt x="5907278" y="5115687"/>
                  </a:moveTo>
                  <a:lnTo>
                    <a:pt x="5816600" y="4958461"/>
                  </a:lnTo>
                  <a:lnTo>
                    <a:pt x="3135884" y="315468"/>
                  </a:lnTo>
                  <a:lnTo>
                    <a:pt x="2953639" y="315468"/>
                  </a:lnTo>
                  <a:lnTo>
                    <a:pt x="5634482" y="4958461"/>
                  </a:lnTo>
                  <a:lnTo>
                    <a:pt x="272923" y="4958461"/>
                  </a:lnTo>
                  <a:lnTo>
                    <a:pt x="2953639" y="315341"/>
                  </a:lnTo>
                  <a:lnTo>
                    <a:pt x="3135884" y="315341"/>
                  </a:lnTo>
                  <a:lnTo>
                    <a:pt x="2953639" y="0"/>
                  </a:lnTo>
                  <a:lnTo>
                    <a:pt x="0" y="5115687"/>
                  </a:lnTo>
                  <a:lnTo>
                    <a:pt x="5907278" y="5115687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35725" y="2525648"/>
              <a:ext cx="5995797" cy="524637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87326" y="6465049"/>
              <a:ext cx="5448300" cy="32956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4796" y="2525648"/>
              <a:ext cx="4791075" cy="3590925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8700" y="2525395"/>
            <a:ext cx="4846193" cy="3632200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6542" rIns="0" bIns="0" rtlCol="0" vert="horz">
            <a:spAutoFit/>
          </a:bodyPr>
          <a:lstStyle/>
          <a:p>
            <a:pPr marL="5271135">
              <a:lnSpc>
                <a:spcPct val="100000"/>
              </a:lnSpc>
              <a:spcBef>
                <a:spcPts val="100"/>
              </a:spcBef>
            </a:pPr>
            <a:r>
              <a:rPr dirty="0" sz="7500" spc="175"/>
              <a:t>Communauté</a:t>
            </a:r>
            <a:endParaRPr sz="7500"/>
          </a:p>
        </p:txBody>
      </p:sp>
      <p:sp>
        <p:nvSpPr>
          <p:cNvPr id="9" name="object 9"/>
          <p:cNvSpPr txBox="1"/>
          <p:nvPr/>
        </p:nvSpPr>
        <p:spPr>
          <a:xfrm>
            <a:off x="1016000" y="8044433"/>
            <a:ext cx="5156200" cy="1168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-10" b="1">
                <a:latin typeface="Trebuchet MS"/>
                <a:cs typeface="Trebuchet MS"/>
              </a:rPr>
              <a:t>Découverte</a:t>
            </a:r>
            <a:endParaRPr sz="75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63715" y="7921205"/>
            <a:ext cx="4899660" cy="220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7000"/>
              </a:lnSpc>
              <a:spcBef>
                <a:spcPts val="100"/>
              </a:spcBef>
            </a:pPr>
            <a:r>
              <a:rPr dirty="0" sz="2450" b="1">
                <a:latin typeface="Trebuchet MS"/>
                <a:cs typeface="Trebuchet MS"/>
              </a:rPr>
              <a:t>Préparer</a:t>
            </a:r>
            <a:r>
              <a:rPr dirty="0" sz="2450" spc="-85" b="1">
                <a:latin typeface="Trebuchet MS"/>
                <a:cs typeface="Trebuchet MS"/>
              </a:rPr>
              <a:t> </a:t>
            </a:r>
            <a:r>
              <a:rPr dirty="0" sz="2450" b="1">
                <a:latin typeface="Trebuchet MS"/>
                <a:cs typeface="Trebuchet MS"/>
              </a:rPr>
              <a:t>nos</a:t>
            </a:r>
            <a:r>
              <a:rPr dirty="0" sz="2450" spc="-80" b="1">
                <a:latin typeface="Trebuchet MS"/>
                <a:cs typeface="Trebuchet MS"/>
              </a:rPr>
              <a:t> </a:t>
            </a:r>
            <a:r>
              <a:rPr dirty="0" sz="2450" b="1">
                <a:latin typeface="Trebuchet MS"/>
                <a:cs typeface="Trebuchet MS"/>
              </a:rPr>
              <a:t>étudiant(e)s</a:t>
            </a:r>
            <a:r>
              <a:rPr dirty="0" sz="2450" spc="-85" b="1">
                <a:latin typeface="Trebuchet MS"/>
                <a:cs typeface="Trebuchet MS"/>
              </a:rPr>
              <a:t> </a:t>
            </a:r>
            <a:r>
              <a:rPr dirty="0" sz="2450" b="1">
                <a:latin typeface="Trebuchet MS"/>
                <a:cs typeface="Trebuchet MS"/>
              </a:rPr>
              <a:t>en</a:t>
            </a:r>
            <a:r>
              <a:rPr dirty="0" sz="2450" spc="-80" b="1">
                <a:latin typeface="Trebuchet MS"/>
                <a:cs typeface="Trebuchet MS"/>
              </a:rPr>
              <a:t> </a:t>
            </a:r>
            <a:r>
              <a:rPr dirty="0" sz="2450" spc="-20" b="1">
                <a:latin typeface="Trebuchet MS"/>
                <a:cs typeface="Trebuchet MS"/>
              </a:rPr>
              <a:t>leur </a:t>
            </a:r>
            <a:r>
              <a:rPr dirty="0" sz="2450" b="1">
                <a:latin typeface="Trebuchet MS"/>
                <a:cs typeface="Trebuchet MS"/>
              </a:rPr>
              <a:t>offrant</a:t>
            </a:r>
            <a:r>
              <a:rPr dirty="0" sz="2450" spc="-40" b="1">
                <a:latin typeface="Trebuchet MS"/>
                <a:cs typeface="Trebuchet MS"/>
              </a:rPr>
              <a:t> </a:t>
            </a:r>
            <a:r>
              <a:rPr dirty="0" sz="2450" b="1">
                <a:latin typeface="Trebuchet MS"/>
                <a:cs typeface="Trebuchet MS"/>
              </a:rPr>
              <a:t>les</a:t>
            </a:r>
            <a:r>
              <a:rPr dirty="0" sz="2450" spc="-40" b="1">
                <a:latin typeface="Trebuchet MS"/>
                <a:cs typeface="Trebuchet MS"/>
              </a:rPr>
              <a:t> </a:t>
            </a:r>
            <a:r>
              <a:rPr dirty="0" sz="2450" b="1">
                <a:latin typeface="Trebuchet MS"/>
                <a:cs typeface="Trebuchet MS"/>
              </a:rPr>
              <a:t>connaissances</a:t>
            </a:r>
            <a:r>
              <a:rPr dirty="0" sz="2450" spc="-40" b="1">
                <a:latin typeface="Trebuchet MS"/>
                <a:cs typeface="Trebuchet MS"/>
              </a:rPr>
              <a:t> </a:t>
            </a:r>
            <a:r>
              <a:rPr dirty="0" sz="2450" b="1">
                <a:latin typeface="Trebuchet MS"/>
                <a:cs typeface="Trebuchet MS"/>
              </a:rPr>
              <a:t>et</a:t>
            </a:r>
            <a:r>
              <a:rPr dirty="0" sz="2450" spc="-40" b="1">
                <a:latin typeface="Trebuchet MS"/>
                <a:cs typeface="Trebuchet MS"/>
              </a:rPr>
              <a:t> </a:t>
            </a:r>
            <a:r>
              <a:rPr dirty="0" sz="2450" spc="-25" b="1">
                <a:latin typeface="Trebuchet MS"/>
                <a:cs typeface="Trebuchet MS"/>
              </a:rPr>
              <a:t>les </a:t>
            </a:r>
            <a:r>
              <a:rPr dirty="0" sz="2450" b="1">
                <a:latin typeface="Trebuchet MS"/>
                <a:cs typeface="Trebuchet MS"/>
              </a:rPr>
              <a:t>compétences</a:t>
            </a:r>
            <a:r>
              <a:rPr dirty="0" sz="2450" spc="-105" b="1">
                <a:latin typeface="Trebuchet MS"/>
                <a:cs typeface="Trebuchet MS"/>
              </a:rPr>
              <a:t> </a:t>
            </a:r>
            <a:r>
              <a:rPr dirty="0" sz="2450" b="1">
                <a:latin typeface="Trebuchet MS"/>
                <a:cs typeface="Trebuchet MS"/>
              </a:rPr>
              <a:t>essentielles</a:t>
            </a:r>
            <a:r>
              <a:rPr dirty="0" sz="2450" spc="-100" b="1">
                <a:latin typeface="Trebuchet MS"/>
                <a:cs typeface="Trebuchet MS"/>
              </a:rPr>
              <a:t> </a:t>
            </a:r>
            <a:r>
              <a:rPr dirty="0" sz="2450" b="1">
                <a:latin typeface="Trebuchet MS"/>
                <a:cs typeface="Trebuchet MS"/>
              </a:rPr>
              <a:t>à</a:t>
            </a:r>
            <a:r>
              <a:rPr dirty="0" sz="2450" spc="-100" b="1">
                <a:latin typeface="Trebuchet MS"/>
                <a:cs typeface="Trebuchet MS"/>
              </a:rPr>
              <a:t> </a:t>
            </a:r>
            <a:r>
              <a:rPr dirty="0" sz="2450" spc="-20" b="1">
                <a:latin typeface="Trebuchet MS"/>
                <a:cs typeface="Trebuchet MS"/>
              </a:rPr>
              <a:t>leur </a:t>
            </a:r>
            <a:r>
              <a:rPr dirty="0" sz="2450" b="1">
                <a:latin typeface="Trebuchet MS"/>
                <a:cs typeface="Trebuchet MS"/>
              </a:rPr>
              <a:t>réussite</a:t>
            </a:r>
            <a:r>
              <a:rPr dirty="0" sz="2450" spc="-50" b="1">
                <a:latin typeface="Trebuchet MS"/>
                <a:cs typeface="Trebuchet MS"/>
              </a:rPr>
              <a:t> </a:t>
            </a:r>
            <a:r>
              <a:rPr dirty="0" sz="2450" b="1">
                <a:latin typeface="Trebuchet MS"/>
                <a:cs typeface="Trebuchet MS"/>
              </a:rPr>
              <a:t>au</a:t>
            </a:r>
            <a:r>
              <a:rPr dirty="0" sz="2450" spc="-50" b="1">
                <a:latin typeface="Trebuchet MS"/>
                <a:cs typeface="Trebuchet MS"/>
              </a:rPr>
              <a:t> </a:t>
            </a:r>
            <a:r>
              <a:rPr dirty="0" sz="2450" b="1">
                <a:latin typeface="Trebuchet MS"/>
                <a:cs typeface="Trebuchet MS"/>
              </a:rPr>
              <a:t>lycée</a:t>
            </a:r>
            <a:r>
              <a:rPr dirty="0" sz="2450" spc="-50" b="1">
                <a:latin typeface="Trebuchet MS"/>
                <a:cs typeface="Trebuchet MS"/>
              </a:rPr>
              <a:t> </a:t>
            </a:r>
            <a:r>
              <a:rPr dirty="0" sz="2450" b="1">
                <a:latin typeface="Trebuchet MS"/>
                <a:cs typeface="Trebuchet MS"/>
              </a:rPr>
              <a:t>et</a:t>
            </a:r>
            <a:r>
              <a:rPr dirty="0" sz="2450" spc="-50" b="1">
                <a:latin typeface="Trebuchet MS"/>
                <a:cs typeface="Trebuchet MS"/>
              </a:rPr>
              <a:t> </a:t>
            </a:r>
            <a:r>
              <a:rPr dirty="0" sz="2450" spc="-20" b="1">
                <a:latin typeface="Trebuchet MS"/>
                <a:cs typeface="Trebuchet MS"/>
              </a:rPr>
              <a:t>dans </a:t>
            </a:r>
            <a:r>
              <a:rPr dirty="0" sz="2450" b="1">
                <a:latin typeface="Trebuchet MS"/>
                <a:cs typeface="Trebuchet MS"/>
              </a:rPr>
              <a:t>l’enseignement</a:t>
            </a:r>
            <a:r>
              <a:rPr dirty="0" sz="2450" spc="-185" b="1">
                <a:latin typeface="Trebuchet MS"/>
                <a:cs typeface="Trebuchet MS"/>
              </a:rPr>
              <a:t> </a:t>
            </a:r>
            <a:r>
              <a:rPr dirty="0" sz="2450" spc="-10" b="1">
                <a:latin typeface="Trebuchet MS"/>
                <a:cs typeface="Trebuchet MS"/>
              </a:rPr>
              <a:t>supérieur.</a:t>
            </a:r>
            <a:endParaRPr sz="24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213461" y="6893344"/>
            <a:ext cx="4117975" cy="248412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algn="ctr" marL="12065" marR="5080" indent="-57785">
              <a:lnSpc>
                <a:spcPts val="6380"/>
              </a:lnSpc>
              <a:spcBef>
                <a:spcPts val="420"/>
              </a:spcBef>
            </a:pPr>
            <a:r>
              <a:rPr dirty="0" sz="5500" spc="100" b="1">
                <a:latin typeface="Trebuchet MS"/>
                <a:cs typeface="Trebuchet MS"/>
              </a:rPr>
              <a:t>Préparation </a:t>
            </a:r>
            <a:r>
              <a:rPr dirty="0" sz="5500" spc="65" b="1">
                <a:latin typeface="Trebuchet MS"/>
                <a:cs typeface="Trebuchet MS"/>
              </a:rPr>
              <a:t>à </a:t>
            </a:r>
            <a:r>
              <a:rPr dirty="0" sz="5500" spc="85" b="1">
                <a:latin typeface="Trebuchet MS"/>
                <a:cs typeface="Trebuchet MS"/>
              </a:rPr>
              <a:t>l’université</a:t>
            </a:r>
            <a:endParaRPr sz="5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2163" rIns="0" bIns="0" rtlCol="0" vert="horz">
            <a:spAutoFit/>
          </a:bodyPr>
          <a:lstStyle/>
          <a:p>
            <a:pPr marL="248285">
              <a:lnSpc>
                <a:spcPct val="100000"/>
              </a:lnSpc>
              <a:spcBef>
                <a:spcPts val="100"/>
              </a:spcBef>
            </a:pPr>
            <a:r>
              <a:rPr dirty="0"/>
              <a:t>Préparation</a:t>
            </a:r>
            <a:r>
              <a:rPr dirty="0" spc="-105"/>
              <a:t> </a:t>
            </a:r>
            <a:r>
              <a:rPr dirty="0"/>
              <a:t>à</a:t>
            </a:r>
            <a:r>
              <a:rPr dirty="0" spc="-100"/>
              <a:t> </a:t>
            </a:r>
            <a:r>
              <a:rPr dirty="0"/>
              <a:t>l’université</a:t>
            </a:r>
            <a:r>
              <a:rPr dirty="0" spc="-100"/>
              <a:t> </a:t>
            </a:r>
            <a:r>
              <a:rPr dirty="0"/>
              <a:t>–</a:t>
            </a:r>
            <a:r>
              <a:rPr dirty="0" spc="-100"/>
              <a:t> </a:t>
            </a:r>
            <a:r>
              <a:rPr dirty="0"/>
              <a:t>Quelles</a:t>
            </a:r>
            <a:r>
              <a:rPr dirty="0" spc="-100"/>
              <a:t> </a:t>
            </a:r>
            <a:r>
              <a:rPr dirty="0"/>
              <a:t>compétences</a:t>
            </a:r>
            <a:r>
              <a:rPr dirty="0" spc="-100"/>
              <a:t> </a:t>
            </a:r>
            <a:r>
              <a:rPr dirty="0" spc="-25"/>
              <a:t>allez-</a:t>
            </a:r>
            <a:r>
              <a:rPr dirty="0"/>
              <a:t>vous</a:t>
            </a:r>
            <a:r>
              <a:rPr dirty="0" spc="-100"/>
              <a:t> </a:t>
            </a:r>
            <a:r>
              <a:rPr dirty="0"/>
              <a:t>développer</a:t>
            </a:r>
            <a:r>
              <a:rPr dirty="0" spc="-100"/>
              <a:t> </a:t>
            </a:r>
            <a:r>
              <a:rPr dirty="0" spc="-5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74269" y="7523378"/>
            <a:ext cx="11371580" cy="182308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2600" b="1">
                <a:latin typeface="Trebuchet MS"/>
                <a:cs typeface="Trebuchet MS"/>
              </a:rPr>
              <a:t>Connaissance</a:t>
            </a:r>
            <a:r>
              <a:rPr dirty="0" sz="2600" spc="-9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du</a:t>
            </a:r>
            <a:r>
              <a:rPr dirty="0" sz="2600" spc="-9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milieu</a:t>
            </a:r>
            <a:r>
              <a:rPr dirty="0" sz="2600" spc="-9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universitaire</a:t>
            </a:r>
            <a:r>
              <a:rPr dirty="0" sz="2600" spc="-9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grâce</a:t>
            </a:r>
            <a:r>
              <a:rPr dirty="0" sz="2600" spc="-9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à</a:t>
            </a:r>
            <a:r>
              <a:rPr dirty="0" sz="2600" spc="-9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l’apprentissage</a:t>
            </a:r>
            <a:r>
              <a:rPr dirty="0" sz="2600" spc="-95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expérientiel</a:t>
            </a:r>
            <a:endParaRPr sz="2600">
              <a:latin typeface="Trebuchet MS"/>
              <a:cs typeface="Trebuchet MS"/>
            </a:endParaRPr>
          </a:p>
          <a:p>
            <a:pPr marL="765810">
              <a:lnSpc>
                <a:spcPct val="100000"/>
              </a:lnSpc>
              <a:spcBef>
                <a:spcPts val="590"/>
              </a:spcBef>
            </a:pPr>
            <a:r>
              <a:rPr dirty="0" sz="2600" spc="-340">
                <a:latin typeface="Cambria"/>
                <a:cs typeface="Cambria"/>
              </a:rPr>
              <a:t>⟶</a:t>
            </a:r>
            <a:r>
              <a:rPr dirty="0" sz="2600" spc="285">
                <a:latin typeface="Cambria"/>
                <a:cs typeface="Cambria"/>
              </a:rPr>
              <a:t> </a:t>
            </a:r>
            <a:r>
              <a:rPr dirty="0" sz="2600" spc="-85" b="1">
                <a:latin typeface="Trebuchet MS"/>
                <a:cs typeface="Trebuchet MS"/>
              </a:rPr>
              <a:t>Apprendre</a:t>
            </a:r>
            <a:r>
              <a:rPr dirty="0" sz="2600" spc="-114" b="1">
                <a:latin typeface="Trebuchet MS"/>
                <a:cs typeface="Trebuchet MS"/>
              </a:rPr>
              <a:t> </a:t>
            </a:r>
            <a:r>
              <a:rPr dirty="0" sz="2600" spc="-35" b="1">
                <a:latin typeface="Trebuchet MS"/>
                <a:cs typeface="Trebuchet MS"/>
              </a:rPr>
              <a:t>en</a:t>
            </a:r>
            <a:r>
              <a:rPr dirty="0" sz="2600" spc="-114" b="1">
                <a:latin typeface="Trebuchet MS"/>
                <a:cs typeface="Trebuchet MS"/>
              </a:rPr>
              <a:t> </a:t>
            </a:r>
            <a:r>
              <a:rPr dirty="0" sz="2600" spc="-70" b="1">
                <a:latin typeface="Trebuchet MS"/>
                <a:cs typeface="Trebuchet MS"/>
              </a:rPr>
              <a:t>pratiquant</a:t>
            </a:r>
            <a:r>
              <a:rPr dirty="0" sz="2600" spc="-12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et</a:t>
            </a:r>
            <a:r>
              <a:rPr dirty="0" sz="2600" spc="-114" b="1">
                <a:latin typeface="Trebuchet MS"/>
                <a:cs typeface="Trebuchet MS"/>
              </a:rPr>
              <a:t> </a:t>
            </a:r>
            <a:r>
              <a:rPr dirty="0" sz="2600" spc="-35" b="1">
                <a:latin typeface="Trebuchet MS"/>
                <a:cs typeface="Trebuchet MS"/>
              </a:rPr>
              <a:t>en</a:t>
            </a:r>
            <a:r>
              <a:rPr dirty="0" sz="2600" spc="-120" b="1">
                <a:latin typeface="Trebuchet MS"/>
                <a:cs typeface="Trebuchet MS"/>
              </a:rPr>
              <a:t> </a:t>
            </a:r>
            <a:r>
              <a:rPr dirty="0" sz="2600" spc="-65" b="1">
                <a:latin typeface="Trebuchet MS"/>
                <a:cs typeface="Trebuchet MS"/>
              </a:rPr>
              <a:t>vivant</a:t>
            </a:r>
            <a:r>
              <a:rPr dirty="0" sz="2600" spc="-114" b="1">
                <a:latin typeface="Trebuchet MS"/>
                <a:cs typeface="Trebuchet MS"/>
              </a:rPr>
              <a:t> </a:t>
            </a:r>
            <a:r>
              <a:rPr dirty="0" sz="2600" spc="-50" b="1">
                <a:latin typeface="Trebuchet MS"/>
                <a:cs typeface="Trebuchet MS"/>
              </a:rPr>
              <a:t>des</a:t>
            </a:r>
            <a:r>
              <a:rPr dirty="0" sz="2600" spc="-120" b="1">
                <a:latin typeface="Trebuchet MS"/>
                <a:cs typeface="Trebuchet MS"/>
              </a:rPr>
              <a:t> </a:t>
            </a:r>
            <a:r>
              <a:rPr dirty="0" sz="2600" spc="-75" b="1">
                <a:latin typeface="Trebuchet MS"/>
                <a:cs typeface="Trebuchet MS"/>
              </a:rPr>
              <a:t>expériences</a:t>
            </a:r>
            <a:r>
              <a:rPr dirty="0" sz="2600" spc="-114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concrètes</a:t>
            </a:r>
            <a:endParaRPr sz="2600">
              <a:latin typeface="Trebuchet MS"/>
              <a:cs typeface="Trebuchet MS"/>
            </a:endParaRPr>
          </a:p>
          <a:p>
            <a:pPr marL="3070225" marR="285750" indent="-2877820">
              <a:lnSpc>
                <a:spcPts val="3020"/>
              </a:lnSpc>
              <a:spcBef>
                <a:spcPts val="785"/>
              </a:spcBef>
            </a:pPr>
            <a:r>
              <a:rPr dirty="0" sz="2600" spc="-340">
                <a:latin typeface="Cambria"/>
                <a:cs typeface="Cambria"/>
              </a:rPr>
              <a:t>⟶</a:t>
            </a:r>
            <a:r>
              <a:rPr dirty="0" sz="2600" spc="130">
                <a:latin typeface="Cambria"/>
                <a:cs typeface="Cambria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PSU</a:t>
            </a:r>
            <a:r>
              <a:rPr dirty="0" sz="2600" spc="-9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(PEOPLE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Summer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University</a:t>
            </a:r>
            <a:r>
              <a:rPr dirty="0" sz="2600" spc="-5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/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Université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d’été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PEOPLE),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visites </a:t>
            </a:r>
            <a:r>
              <a:rPr dirty="0" sz="2600" b="1">
                <a:latin typeface="Trebuchet MS"/>
                <a:cs typeface="Trebuchet MS"/>
              </a:rPr>
              <a:t>d’universités,</a:t>
            </a:r>
            <a:r>
              <a:rPr dirty="0" sz="2600" spc="-16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événements</a:t>
            </a:r>
            <a:r>
              <a:rPr dirty="0" sz="2600" spc="-165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STEAM</a:t>
            </a:r>
            <a:endParaRPr sz="26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5690" y="2248280"/>
            <a:ext cx="3188970" cy="50053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85169" y="4647946"/>
            <a:ext cx="4611751" cy="25838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91185" y="2205354"/>
            <a:ext cx="2189480" cy="218948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466850" y="6732651"/>
            <a:ext cx="3571240" cy="3041650"/>
            <a:chOff x="1466850" y="6732651"/>
            <a:chExt cx="3571240" cy="3041650"/>
          </a:xfrm>
        </p:grpSpPr>
        <p:sp>
          <p:nvSpPr>
            <p:cNvPr id="8" name="object 8"/>
            <p:cNvSpPr/>
            <p:nvPr/>
          </p:nvSpPr>
          <p:spPr>
            <a:xfrm>
              <a:off x="1466850" y="6962317"/>
              <a:ext cx="3571240" cy="2811780"/>
            </a:xfrm>
            <a:custGeom>
              <a:avLst/>
              <a:gdLst/>
              <a:ahLst/>
              <a:cxnLst/>
              <a:rect l="l" t="t" r="r" b="b"/>
              <a:pathLst>
                <a:path w="3571240" h="2811779">
                  <a:moveTo>
                    <a:pt x="2266188" y="0"/>
                  </a:moveTo>
                  <a:lnTo>
                    <a:pt x="0" y="509524"/>
                  </a:lnTo>
                  <a:lnTo>
                    <a:pt x="92964" y="2021967"/>
                  </a:lnTo>
                  <a:lnTo>
                    <a:pt x="1230249" y="2811653"/>
                  </a:lnTo>
                  <a:lnTo>
                    <a:pt x="3570731" y="2233930"/>
                  </a:lnTo>
                  <a:lnTo>
                    <a:pt x="3487166" y="661924"/>
                  </a:lnTo>
                  <a:lnTo>
                    <a:pt x="2266188" y="0"/>
                  </a:lnTo>
                  <a:close/>
                </a:path>
              </a:pathLst>
            </a:custGeom>
            <a:solidFill>
              <a:srgbClr val="FFDE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466850" y="6962317"/>
              <a:ext cx="3571240" cy="2811780"/>
            </a:xfrm>
            <a:custGeom>
              <a:avLst/>
              <a:gdLst/>
              <a:ahLst/>
              <a:cxnLst/>
              <a:rect l="l" t="t" r="r" b="b"/>
              <a:pathLst>
                <a:path w="3571240" h="2811779">
                  <a:moveTo>
                    <a:pt x="2266188" y="0"/>
                  </a:moveTo>
                  <a:lnTo>
                    <a:pt x="0" y="509524"/>
                  </a:lnTo>
                  <a:lnTo>
                    <a:pt x="92964" y="2021967"/>
                  </a:lnTo>
                  <a:lnTo>
                    <a:pt x="1230249" y="2811653"/>
                  </a:lnTo>
                  <a:lnTo>
                    <a:pt x="3570731" y="2233930"/>
                  </a:lnTo>
                  <a:lnTo>
                    <a:pt x="3487166" y="661924"/>
                  </a:lnTo>
                  <a:lnTo>
                    <a:pt x="2266188" y="0"/>
                  </a:lnTo>
                  <a:close/>
                </a:path>
              </a:pathLst>
            </a:custGeom>
            <a:solidFill>
              <a:srgbClr val="09090C">
                <a:alpha val="31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66850" y="7471841"/>
              <a:ext cx="3571240" cy="2302510"/>
            </a:xfrm>
            <a:custGeom>
              <a:avLst/>
              <a:gdLst/>
              <a:ahLst/>
              <a:cxnLst/>
              <a:rect l="l" t="t" r="r" b="b"/>
              <a:pathLst>
                <a:path w="3571240" h="2302509">
                  <a:moveTo>
                    <a:pt x="0" y="0"/>
                  </a:moveTo>
                  <a:lnTo>
                    <a:pt x="92964" y="1512442"/>
                  </a:lnTo>
                  <a:lnTo>
                    <a:pt x="1230249" y="2302128"/>
                  </a:lnTo>
                  <a:lnTo>
                    <a:pt x="3570732" y="1724405"/>
                  </a:lnTo>
                  <a:lnTo>
                    <a:pt x="3487166" y="152399"/>
                  </a:lnTo>
                  <a:lnTo>
                    <a:pt x="1146937" y="7646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090C">
                <a:alpha val="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6499" y="6732651"/>
              <a:ext cx="2827274" cy="127762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90091" y="7485367"/>
              <a:ext cx="3429635" cy="2255520"/>
            </a:xfrm>
            <a:custGeom>
              <a:avLst/>
              <a:gdLst/>
              <a:ahLst/>
              <a:cxnLst/>
              <a:rect l="l" t="t" r="r" b="b"/>
              <a:pathLst>
                <a:path w="3429635" h="2255520">
                  <a:moveTo>
                    <a:pt x="5460" y="0"/>
                  </a:moveTo>
                  <a:lnTo>
                    <a:pt x="2540" y="634"/>
                  </a:lnTo>
                  <a:lnTo>
                    <a:pt x="0" y="4825"/>
                  </a:lnTo>
                  <a:lnTo>
                    <a:pt x="381" y="7619"/>
                  </a:lnTo>
                  <a:lnTo>
                    <a:pt x="1119378" y="753617"/>
                  </a:lnTo>
                  <a:lnTo>
                    <a:pt x="1200531" y="2253361"/>
                  </a:lnTo>
                  <a:lnTo>
                    <a:pt x="1202563" y="2255139"/>
                  </a:lnTo>
                  <a:lnTo>
                    <a:pt x="1207770" y="2255012"/>
                  </a:lnTo>
                  <a:lnTo>
                    <a:pt x="1209675" y="2252853"/>
                  </a:lnTo>
                  <a:lnTo>
                    <a:pt x="1128522" y="754507"/>
                  </a:lnTo>
                  <a:lnTo>
                    <a:pt x="3428111" y="152907"/>
                  </a:lnTo>
                  <a:lnTo>
                    <a:pt x="3429635" y="150368"/>
                  </a:lnTo>
                  <a:lnTo>
                    <a:pt x="3428365" y="145414"/>
                  </a:lnTo>
                  <a:lnTo>
                    <a:pt x="3425825" y="144018"/>
                  </a:lnTo>
                  <a:lnTo>
                    <a:pt x="1124585" y="746251"/>
                  </a:lnTo>
                  <a:lnTo>
                    <a:pt x="5460" y="0"/>
                  </a:lnTo>
                  <a:close/>
                </a:path>
              </a:pathLst>
            </a:custGeom>
            <a:solidFill>
              <a:srgbClr val="09090C">
                <a:alpha val="25097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883265" y="2207895"/>
            <a:ext cx="2193290" cy="2193290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6386969" y="7995958"/>
            <a:ext cx="11333480" cy="14604"/>
          </a:xfrm>
          <a:custGeom>
            <a:avLst/>
            <a:gdLst/>
            <a:ahLst/>
            <a:cxnLst/>
            <a:rect l="l" t="t" r="r" b="b"/>
            <a:pathLst>
              <a:path w="11333480" h="14604">
                <a:moveTo>
                  <a:pt x="11333353" y="0"/>
                </a:moveTo>
                <a:lnTo>
                  <a:pt x="0" y="0"/>
                </a:lnTo>
                <a:lnTo>
                  <a:pt x="0" y="14604"/>
                </a:lnTo>
                <a:lnTo>
                  <a:pt x="11333353" y="14604"/>
                </a:lnTo>
                <a:lnTo>
                  <a:pt x="11333353" y="0"/>
                </a:lnTo>
                <a:close/>
              </a:path>
            </a:pathLst>
          </a:custGeom>
          <a:solidFill>
            <a:srgbClr val="000000">
              <a:alpha val="2509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 rot="20880000">
            <a:off x="2944531" y="8276191"/>
            <a:ext cx="1793438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Apprentiss</a:t>
            </a:r>
            <a:r>
              <a:rPr dirty="0" baseline="1322" sz="3150" spc="-15" b="1">
                <a:latin typeface="Trebuchet MS"/>
                <a:cs typeface="Trebuchet MS"/>
              </a:rPr>
              <a:t>age</a:t>
            </a:r>
            <a:endParaRPr baseline="1322" sz="31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 rot="20880000">
            <a:off x="3192455" y="8728319"/>
            <a:ext cx="1575964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expérientiel</a:t>
            </a:r>
            <a:endParaRPr sz="2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88615" y="1889239"/>
            <a:ext cx="2776220" cy="289547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49759" y="1875320"/>
            <a:ext cx="2785109" cy="29047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9940" y="7265644"/>
            <a:ext cx="4466590" cy="2502535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2163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100"/>
              </a:spcBef>
            </a:pPr>
            <a:r>
              <a:rPr dirty="0"/>
              <a:t>Préparation</a:t>
            </a:r>
            <a:r>
              <a:rPr dirty="0" spc="-110"/>
              <a:t> </a:t>
            </a:r>
            <a:r>
              <a:rPr dirty="0"/>
              <a:t>à</a:t>
            </a:r>
            <a:r>
              <a:rPr dirty="0" spc="-110"/>
              <a:t> </a:t>
            </a:r>
            <a:r>
              <a:rPr dirty="0"/>
              <a:t>l’université</a:t>
            </a:r>
            <a:r>
              <a:rPr dirty="0" spc="-105"/>
              <a:t> </a:t>
            </a:r>
            <a:r>
              <a:rPr dirty="0"/>
              <a:t>–</a:t>
            </a:r>
            <a:r>
              <a:rPr dirty="0" spc="-110"/>
              <a:t> </a:t>
            </a:r>
            <a:r>
              <a:rPr dirty="0"/>
              <a:t>Quelles</a:t>
            </a:r>
            <a:r>
              <a:rPr dirty="0" spc="-110"/>
              <a:t> </a:t>
            </a:r>
            <a:r>
              <a:rPr dirty="0"/>
              <a:t>compétences</a:t>
            </a:r>
            <a:r>
              <a:rPr dirty="0" spc="-105"/>
              <a:t> </a:t>
            </a:r>
            <a:r>
              <a:rPr dirty="0" spc="-25"/>
              <a:t>allez-</a:t>
            </a:r>
            <a:r>
              <a:rPr dirty="0"/>
              <a:t>vous</a:t>
            </a:r>
            <a:r>
              <a:rPr dirty="0" spc="-120"/>
              <a:t> </a:t>
            </a:r>
            <a:r>
              <a:rPr dirty="0"/>
              <a:t>développer</a:t>
            </a:r>
            <a:r>
              <a:rPr dirty="0" spc="-110"/>
              <a:t> </a:t>
            </a:r>
            <a:r>
              <a:rPr dirty="0" spc="-50"/>
              <a:t>?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355089" y="5156961"/>
            <a:ext cx="3682365" cy="4617085"/>
            <a:chOff x="1355089" y="5156961"/>
            <a:chExt cx="3682365" cy="4617085"/>
          </a:xfrm>
        </p:grpSpPr>
        <p:sp>
          <p:nvSpPr>
            <p:cNvPr id="7" name="object 7"/>
            <p:cNvSpPr/>
            <p:nvPr/>
          </p:nvSpPr>
          <p:spPr>
            <a:xfrm>
              <a:off x="1466468" y="6961644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2266188" y="0"/>
                  </a:moveTo>
                  <a:lnTo>
                    <a:pt x="0" y="509777"/>
                  </a:lnTo>
                  <a:lnTo>
                    <a:pt x="92964" y="2022220"/>
                  </a:lnTo>
                  <a:lnTo>
                    <a:pt x="1230249" y="2811906"/>
                  </a:lnTo>
                  <a:lnTo>
                    <a:pt x="3570731" y="2234183"/>
                  </a:lnTo>
                  <a:lnTo>
                    <a:pt x="3486912" y="662050"/>
                  </a:lnTo>
                  <a:lnTo>
                    <a:pt x="2266188" y="0"/>
                  </a:lnTo>
                  <a:close/>
                </a:path>
              </a:pathLst>
            </a:custGeom>
            <a:solidFill>
              <a:srgbClr val="FFDE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466468" y="6961644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2266188" y="0"/>
                  </a:moveTo>
                  <a:lnTo>
                    <a:pt x="0" y="509777"/>
                  </a:lnTo>
                  <a:lnTo>
                    <a:pt x="92964" y="2022220"/>
                  </a:lnTo>
                  <a:lnTo>
                    <a:pt x="1230249" y="2811906"/>
                  </a:lnTo>
                  <a:lnTo>
                    <a:pt x="3570731" y="2234183"/>
                  </a:lnTo>
                  <a:lnTo>
                    <a:pt x="3486912" y="662050"/>
                  </a:lnTo>
                  <a:lnTo>
                    <a:pt x="2266188" y="0"/>
                  </a:lnTo>
                  <a:close/>
                </a:path>
              </a:pathLst>
            </a:custGeom>
            <a:solidFill>
              <a:srgbClr val="09090C">
                <a:alpha val="31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466468" y="7471435"/>
              <a:ext cx="3571240" cy="2302510"/>
            </a:xfrm>
            <a:custGeom>
              <a:avLst/>
              <a:gdLst/>
              <a:ahLst/>
              <a:cxnLst/>
              <a:rect l="l" t="t" r="r" b="b"/>
              <a:pathLst>
                <a:path w="3571240" h="2302509">
                  <a:moveTo>
                    <a:pt x="0" y="0"/>
                  </a:moveTo>
                  <a:lnTo>
                    <a:pt x="92964" y="1512442"/>
                  </a:lnTo>
                  <a:lnTo>
                    <a:pt x="1230249" y="2302129"/>
                  </a:lnTo>
                  <a:lnTo>
                    <a:pt x="3570732" y="1724405"/>
                  </a:lnTo>
                  <a:lnTo>
                    <a:pt x="3487039" y="152272"/>
                  </a:lnTo>
                  <a:lnTo>
                    <a:pt x="1146937" y="7646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090C">
                <a:alpha val="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6117" y="6732269"/>
              <a:ext cx="2827274" cy="12776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89709" y="7484948"/>
              <a:ext cx="3429635" cy="2255520"/>
            </a:xfrm>
            <a:custGeom>
              <a:avLst/>
              <a:gdLst/>
              <a:ahLst/>
              <a:cxnLst/>
              <a:rect l="l" t="t" r="r" b="b"/>
              <a:pathLst>
                <a:path w="3429635" h="2255520">
                  <a:moveTo>
                    <a:pt x="5334" y="0"/>
                  </a:moveTo>
                  <a:lnTo>
                    <a:pt x="2540" y="508"/>
                  </a:lnTo>
                  <a:lnTo>
                    <a:pt x="0" y="4826"/>
                  </a:lnTo>
                  <a:lnTo>
                    <a:pt x="381" y="7620"/>
                  </a:lnTo>
                  <a:lnTo>
                    <a:pt x="1119378" y="753491"/>
                  </a:lnTo>
                  <a:lnTo>
                    <a:pt x="1200531" y="2253361"/>
                  </a:lnTo>
                  <a:lnTo>
                    <a:pt x="1202563" y="2255139"/>
                  </a:lnTo>
                  <a:lnTo>
                    <a:pt x="1207770" y="2255012"/>
                  </a:lnTo>
                  <a:lnTo>
                    <a:pt x="1209675" y="2252853"/>
                  </a:lnTo>
                  <a:lnTo>
                    <a:pt x="1128522" y="754507"/>
                  </a:lnTo>
                  <a:lnTo>
                    <a:pt x="3428111" y="152781"/>
                  </a:lnTo>
                  <a:lnTo>
                    <a:pt x="3429635" y="150368"/>
                  </a:lnTo>
                  <a:lnTo>
                    <a:pt x="3428238" y="145415"/>
                  </a:lnTo>
                  <a:lnTo>
                    <a:pt x="3425825" y="144018"/>
                  </a:lnTo>
                  <a:lnTo>
                    <a:pt x="1124585" y="746125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09090C">
                <a:alpha val="250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355089" y="5389498"/>
              <a:ext cx="3620770" cy="2847975"/>
            </a:xfrm>
            <a:custGeom>
              <a:avLst/>
              <a:gdLst/>
              <a:ahLst/>
              <a:cxnLst/>
              <a:rect l="l" t="t" r="r" b="b"/>
              <a:pathLst>
                <a:path w="3620770" h="2847975">
                  <a:moveTo>
                    <a:pt x="2297684" y="0"/>
                  </a:moveTo>
                  <a:lnTo>
                    <a:pt x="0" y="516763"/>
                  </a:lnTo>
                  <a:lnTo>
                    <a:pt x="94234" y="2050288"/>
                  </a:lnTo>
                  <a:lnTo>
                    <a:pt x="1242187" y="2847467"/>
                  </a:lnTo>
                  <a:lnTo>
                    <a:pt x="1261872" y="2847467"/>
                  </a:lnTo>
                  <a:lnTo>
                    <a:pt x="3620516" y="2265299"/>
                  </a:lnTo>
                  <a:lnTo>
                    <a:pt x="3535679" y="671322"/>
                  </a:lnTo>
                  <a:lnTo>
                    <a:pt x="2297684" y="0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355089" y="5389498"/>
              <a:ext cx="3620770" cy="2847975"/>
            </a:xfrm>
            <a:custGeom>
              <a:avLst/>
              <a:gdLst/>
              <a:ahLst/>
              <a:cxnLst/>
              <a:rect l="l" t="t" r="r" b="b"/>
              <a:pathLst>
                <a:path w="3620770" h="2847975">
                  <a:moveTo>
                    <a:pt x="2297684" y="0"/>
                  </a:moveTo>
                  <a:lnTo>
                    <a:pt x="0" y="516763"/>
                  </a:lnTo>
                  <a:lnTo>
                    <a:pt x="94234" y="2050288"/>
                  </a:lnTo>
                  <a:lnTo>
                    <a:pt x="1242187" y="2847467"/>
                  </a:lnTo>
                  <a:lnTo>
                    <a:pt x="1261872" y="2847467"/>
                  </a:lnTo>
                  <a:lnTo>
                    <a:pt x="3620516" y="2265299"/>
                  </a:lnTo>
                  <a:lnTo>
                    <a:pt x="3535679" y="671322"/>
                  </a:lnTo>
                  <a:lnTo>
                    <a:pt x="2297684" y="0"/>
                  </a:lnTo>
                  <a:close/>
                </a:path>
              </a:pathLst>
            </a:custGeom>
            <a:solidFill>
              <a:srgbClr val="09090C">
                <a:alpha val="31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355089" y="5906388"/>
              <a:ext cx="3620770" cy="2331085"/>
            </a:xfrm>
            <a:custGeom>
              <a:avLst/>
              <a:gdLst/>
              <a:ahLst/>
              <a:cxnLst/>
              <a:rect l="l" t="t" r="r" b="b"/>
              <a:pathLst>
                <a:path w="3620770" h="2331084">
                  <a:moveTo>
                    <a:pt x="0" y="0"/>
                  </a:moveTo>
                  <a:lnTo>
                    <a:pt x="94233" y="1533397"/>
                  </a:lnTo>
                  <a:lnTo>
                    <a:pt x="1242186" y="2330576"/>
                  </a:lnTo>
                  <a:lnTo>
                    <a:pt x="1261871" y="2330576"/>
                  </a:lnTo>
                  <a:lnTo>
                    <a:pt x="3620516" y="1748408"/>
                  </a:lnTo>
                  <a:lnTo>
                    <a:pt x="3535679" y="154431"/>
                  </a:lnTo>
                  <a:lnTo>
                    <a:pt x="1162939" y="775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090C">
                <a:alpha val="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8167" y="5156961"/>
              <a:ext cx="2866644" cy="12954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378457" y="5920104"/>
              <a:ext cx="3477895" cy="2286635"/>
            </a:xfrm>
            <a:custGeom>
              <a:avLst/>
              <a:gdLst/>
              <a:ahLst/>
              <a:cxnLst/>
              <a:rect l="l" t="t" r="r" b="b"/>
              <a:pathLst>
                <a:path w="3477895" h="2286634">
                  <a:moveTo>
                    <a:pt x="5715" y="0"/>
                  </a:moveTo>
                  <a:lnTo>
                    <a:pt x="2793" y="635"/>
                  </a:lnTo>
                  <a:lnTo>
                    <a:pt x="0" y="4826"/>
                  </a:lnTo>
                  <a:lnTo>
                    <a:pt x="634" y="7747"/>
                  </a:lnTo>
                  <a:lnTo>
                    <a:pt x="1135126" y="764032"/>
                  </a:lnTo>
                  <a:lnTo>
                    <a:pt x="1217422" y="2284730"/>
                  </a:lnTo>
                  <a:lnTo>
                    <a:pt x="1219581" y="2286508"/>
                  </a:lnTo>
                  <a:lnTo>
                    <a:pt x="1224788" y="2286508"/>
                  </a:lnTo>
                  <a:lnTo>
                    <a:pt x="1226820" y="2284222"/>
                  </a:lnTo>
                  <a:lnTo>
                    <a:pt x="1144524" y="765175"/>
                  </a:lnTo>
                  <a:lnTo>
                    <a:pt x="3476117" y="154940"/>
                  </a:lnTo>
                  <a:lnTo>
                    <a:pt x="3477514" y="152527"/>
                  </a:lnTo>
                  <a:lnTo>
                    <a:pt x="3476244" y="147447"/>
                  </a:lnTo>
                  <a:lnTo>
                    <a:pt x="3473704" y="146050"/>
                  </a:lnTo>
                  <a:lnTo>
                    <a:pt x="1140460" y="756666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09090C">
                <a:alpha val="25097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868121" y="4885258"/>
            <a:ext cx="10881360" cy="219392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00"/>
              </a:spcBef>
            </a:pPr>
            <a:r>
              <a:rPr dirty="0" u="sng" sz="260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Maîtriser</a:t>
            </a:r>
            <a:r>
              <a:rPr dirty="0" u="sng" sz="2600" spc="23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260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les</a:t>
            </a:r>
            <a:r>
              <a:rPr dirty="0" u="sng" sz="2600" spc="24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2600" spc="5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connaissances</a:t>
            </a:r>
            <a:r>
              <a:rPr dirty="0" u="sng" sz="2600" spc="23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2600" spc="4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académiques</a:t>
            </a:r>
            <a:endParaRPr sz="2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dirty="0" sz="2600" spc="-340">
                <a:latin typeface="Cambria"/>
                <a:cs typeface="Cambria"/>
              </a:rPr>
              <a:t>⟶</a:t>
            </a:r>
            <a:r>
              <a:rPr dirty="0" sz="2600" spc="-65">
                <a:latin typeface="Cambria"/>
                <a:cs typeface="Cambria"/>
              </a:rPr>
              <a:t> </a:t>
            </a:r>
            <a:r>
              <a:rPr dirty="0" sz="2600" spc="-85" b="1">
                <a:latin typeface="Trebuchet MS"/>
                <a:cs typeface="Trebuchet MS"/>
              </a:rPr>
              <a:t>Développer</a:t>
            </a:r>
            <a:r>
              <a:rPr dirty="0" sz="2600" spc="-110" b="1">
                <a:latin typeface="Trebuchet MS"/>
                <a:cs typeface="Trebuchet MS"/>
              </a:rPr>
              <a:t> </a:t>
            </a:r>
            <a:r>
              <a:rPr dirty="0" sz="2600" spc="-40" b="1">
                <a:latin typeface="Trebuchet MS"/>
                <a:cs typeface="Trebuchet MS"/>
              </a:rPr>
              <a:t>ses</a:t>
            </a:r>
            <a:r>
              <a:rPr dirty="0" sz="2600" spc="-85" b="1">
                <a:latin typeface="Trebuchet MS"/>
                <a:cs typeface="Trebuchet MS"/>
              </a:rPr>
              <a:t> </a:t>
            </a:r>
            <a:r>
              <a:rPr dirty="0" sz="2600" spc="-90" b="1">
                <a:latin typeface="Trebuchet MS"/>
                <a:cs typeface="Trebuchet MS"/>
              </a:rPr>
              <a:t>compétences</a:t>
            </a:r>
            <a:r>
              <a:rPr dirty="0" sz="2600" spc="-80" b="1">
                <a:latin typeface="Trebuchet MS"/>
                <a:cs typeface="Trebuchet MS"/>
              </a:rPr>
              <a:t> </a:t>
            </a:r>
            <a:r>
              <a:rPr dirty="0" sz="2600" spc="-35" b="1">
                <a:latin typeface="Trebuchet MS"/>
                <a:cs typeface="Trebuchet MS"/>
              </a:rPr>
              <a:t>en</a:t>
            </a:r>
            <a:r>
              <a:rPr dirty="0" sz="2600" spc="-85" b="1">
                <a:latin typeface="Trebuchet MS"/>
                <a:cs typeface="Trebuchet MS"/>
              </a:rPr>
              <a:t> </a:t>
            </a:r>
            <a:r>
              <a:rPr dirty="0" sz="2600" spc="-80" b="1">
                <a:latin typeface="Trebuchet MS"/>
                <a:cs typeface="Trebuchet MS"/>
              </a:rPr>
              <a:t>pensée </a:t>
            </a:r>
            <a:r>
              <a:rPr dirty="0" sz="2600" spc="-10" b="1">
                <a:latin typeface="Trebuchet MS"/>
                <a:cs typeface="Trebuchet MS"/>
              </a:rPr>
              <a:t>critique</a:t>
            </a:r>
            <a:endParaRPr sz="2600">
              <a:latin typeface="Trebuchet MS"/>
              <a:cs typeface="Trebuchet MS"/>
            </a:endParaRPr>
          </a:p>
          <a:p>
            <a:pPr marL="233679" marR="5080" indent="-221615">
              <a:lnSpc>
                <a:spcPts val="2960"/>
              </a:lnSpc>
              <a:spcBef>
                <a:spcPts val="819"/>
              </a:spcBef>
            </a:pPr>
            <a:r>
              <a:rPr dirty="0" sz="2600" spc="-340">
                <a:latin typeface="Cambria"/>
                <a:cs typeface="Cambria"/>
              </a:rPr>
              <a:t>⟶</a:t>
            </a:r>
            <a:r>
              <a:rPr dirty="0" sz="2600" spc="70">
                <a:latin typeface="Cambria"/>
                <a:cs typeface="Cambria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Centres</a:t>
            </a:r>
            <a:r>
              <a:rPr dirty="0" sz="2600" spc="-11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académiques</a:t>
            </a:r>
            <a:r>
              <a:rPr dirty="0" sz="2600" spc="-65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d’enrichissement,</a:t>
            </a:r>
            <a:r>
              <a:rPr dirty="0" sz="2600" spc="-6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tutorat,</a:t>
            </a:r>
            <a:r>
              <a:rPr dirty="0" sz="2600" spc="-60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accompagnement, </a:t>
            </a:r>
            <a:r>
              <a:rPr dirty="0" sz="2600" b="1">
                <a:latin typeface="Trebuchet MS"/>
                <a:cs typeface="Trebuchet MS"/>
              </a:rPr>
              <a:t>cours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PSU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(PEOPLE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Summer</a:t>
            </a:r>
            <a:r>
              <a:rPr dirty="0" sz="2600" spc="-4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University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/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Université</a:t>
            </a:r>
            <a:r>
              <a:rPr dirty="0" sz="2600" spc="-4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d’été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PEOPLE), </a:t>
            </a:r>
            <a:r>
              <a:rPr dirty="0" sz="2600" b="1">
                <a:latin typeface="Trebuchet MS"/>
                <a:cs typeface="Trebuchet MS"/>
              </a:rPr>
              <a:t>mentorat</a:t>
            </a:r>
            <a:r>
              <a:rPr dirty="0" sz="2600" spc="-9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entre</a:t>
            </a:r>
            <a:r>
              <a:rPr dirty="0" sz="2600" spc="-90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pairs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 rot="20880000">
            <a:off x="2952915" y="8306274"/>
            <a:ext cx="1797204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App</a:t>
            </a:r>
            <a:r>
              <a:rPr dirty="0" baseline="1322" sz="3150" spc="-15" b="1">
                <a:latin typeface="Trebuchet MS"/>
                <a:cs typeface="Trebuchet MS"/>
              </a:rPr>
              <a:t>re</a:t>
            </a:r>
            <a:r>
              <a:rPr dirty="0" baseline="2645" sz="3150" spc="-15" b="1">
                <a:latin typeface="Trebuchet MS"/>
                <a:cs typeface="Trebuchet MS"/>
              </a:rPr>
              <a:t>ntissa</a:t>
            </a:r>
            <a:r>
              <a:rPr dirty="0" baseline="5291" sz="3150" spc="-15" b="1">
                <a:latin typeface="Trebuchet MS"/>
                <a:cs typeface="Trebuchet MS"/>
              </a:rPr>
              <a:t>ge</a:t>
            </a:r>
            <a:endParaRPr baseline="5291" sz="315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 rot="20880000">
            <a:off x="3199556" y="8727151"/>
            <a:ext cx="1579092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exp</a:t>
            </a:r>
            <a:r>
              <a:rPr dirty="0" baseline="1322" sz="3150" spc="-15" b="1">
                <a:latin typeface="Trebuchet MS"/>
                <a:cs typeface="Trebuchet MS"/>
              </a:rPr>
              <a:t>éri</a:t>
            </a:r>
            <a:r>
              <a:rPr dirty="0" baseline="2645" sz="3150" spc="-15" b="1">
                <a:latin typeface="Trebuchet MS"/>
                <a:cs typeface="Trebuchet MS"/>
              </a:rPr>
              <a:t>en</a:t>
            </a:r>
            <a:r>
              <a:rPr dirty="0" baseline="3968" sz="3150" spc="-15" b="1">
                <a:latin typeface="Trebuchet MS"/>
                <a:cs typeface="Trebuchet MS"/>
              </a:rPr>
              <a:t>tiel</a:t>
            </a:r>
            <a:endParaRPr baseline="3968" sz="315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 rot="20760000">
            <a:off x="2753540" y="6796675"/>
            <a:ext cx="1829855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Connaissances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 rot="20760000">
            <a:off x="2978344" y="7192323"/>
            <a:ext cx="1664241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académ</a:t>
            </a:r>
            <a:r>
              <a:rPr dirty="0" baseline="1322" sz="3150" spc="-15" b="1">
                <a:latin typeface="Trebuchet MS"/>
                <a:cs typeface="Trebuchet MS"/>
              </a:rPr>
              <a:t>iques</a:t>
            </a:r>
            <a:endParaRPr baseline="1322" sz="31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6999"/>
                </a:lnTo>
                <a:lnTo>
                  <a:pt x="18288000" y="10286999"/>
                </a:lnTo>
                <a:lnTo>
                  <a:pt x="18288000" y="0"/>
                </a:lnTo>
                <a:close/>
              </a:path>
            </a:pathLst>
          </a:custGeom>
          <a:solidFill>
            <a:srgbClr val="F8F5E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5829" y="6395084"/>
            <a:ext cx="2766060" cy="276606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46209" y="6395084"/>
            <a:ext cx="2734945" cy="273494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85319" y="6476365"/>
            <a:ext cx="4797552" cy="2687955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2163" rIns="0" bIns="0" rtlCol="0" vert="horz">
            <a:spAutoFit/>
          </a:bodyPr>
          <a:lstStyle/>
          <a:p>
            <a:pPr marL="187325">
              <a:lnSpc>
                <a:spcPct val="100000"/>
              </a:lnSpc>
              <a:spcBef>
                <a:spcPts val="100"/>
              </a:spcBef>
            </a:pPr>
            <a:r>
              <a:rPr dirty="0"/>
              <a:t>Préparation</a:t>
            </a:r>
            <a:r>
              <a:rPr dirty="0" spc="-114"/>
              <a:t> </a:t>
            </a:r>
            <a:r>
              <a:rPr dirty="0"/>
              <a:t>à</a:t>
            </a:r>
            <a:r>
              <a:rPr dirty="0" spc="-110"/>
              <a:t> </a:t>
            </a:r>
            <a:r>
              <a:rPr dirty="0"/>
              <a:t>l’université</a:t>
            </a:r>
            <a:r>
              <a:rPr dirty="0" spc="-114"/>
              <a:t> </a:t>
            </a:r>
            <a:r>
              <a:rPr dirty="0"/>
              <a:t>–</a:t>
            </a:r>
            <a:r>
              <a:rPr dirty="0" spc="-110"/>
              <a:t> </a:t>
            </a:r>
            <a:r>
              <a:rPr dirty="0"/>
              <a:t>Quelles</a:t>
            </a:r>
            <a:r>
              <a:rPr dirty="0" spc="-114"/>
              <a:t> </a:t>
            </a:r>
            <a:r>
              <a:rPr dirty="0"/>
              <a:t>compétences</a:t>
            </a:r>
            <a:r>
              <a:rPr dirty="0" spc="-110"/>
              <a:t> </a:t>
            </a:r>
            <a:r>
              <a:rPr dirty="0" spc="-25"/>
              <a:t>allez-</a:t>
            </a:r>
            <a:r>
              <a:rPr dirty="0"/>
              <a:t>vous</a:t>
            </a:r>
            <a:r>
              <a:rPr dirty="0" spc="-110"/>
              <a:t> </a:t>
            </a:r>
            <a:r>
              <a:rPr dirty="0"/>
              <a:t>développer</a:t>
            </a:r>
            <a:r>
              <a:rPr dirty="0" spc="-114"/>
              <a:t> </a:t>
            </a:r>
            <a:r>
              <a:rPr dirty="0" spc="-50"/>
              <a:t>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75895" y="2931045"/>
            <a:ext cx="10293350" cy="311721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ctr" marL="99695">
              <a:lnSpc>
                <a:spcPct val="100000"/>
              </a:lnSpc>
              <a:spcBef>
                <a:spcPts val="680"/>
              </a:spcBef>
            </a:pPr>
            <a:r>
              <a:rPr dirty="0" sz="2800" b="1">
                <a:latin typeface="Trebuchet MS"/>
                <a:cs typeface="Trebuchet MS"/>
              </a:rPr>
              <a:t>Compétences</a:t>
            </a:r>
            <a:r>
              <a:rPr dirty="0" sz="2800" spc="-5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et</a:t>
            </a:r>
            <a:r>
              <a:rPr dirty="0" sz="2800" spc="-45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stratégies</a:t>
            </a:r>
            <a:r>
              <a:rPr dirty="0" sz="2800" spc="-50" b="1">
                <a:latin typeface="Trebuchet MS"/>
                <a:cs typeface="Trebuchet MS"/>
              </a:rPr>
              <a:t> </a:t>
            </a:r>
            <a:r>
              <a:rPr dirty="0" sz="2800" spc="-10" b="1">
                <a:latin typeface="Trebuchet MS"/>
                <a:cs typeface="Trebuchet MS"/>
              </a:rPr>
              <a:t>cognitives</a:t>
            </a:r>
            <a:endParaRPr sz="2800">
              <a:latin typeface="Trebuchet MS"/>
              <a:cs typeface="Trebuchet MS"/>
            </a:endParaRPr>
          </a:p>
          <a:p>
            <a:pPr algn="ctr" marL="12065" marR="5080">
              <a:lnSpc>
                <a:spcPct val="117300"/>
              </a:lnSpc>
            </a:pPr>
            <a:r>
              <a:rPr dirty="0" sz="2800" spc="-365">
                <a:latin typeface="Cambria"/>
                <a:cs typeface="Cambria"/>
              </a:rPr>
              <a:t>⟶</a:t>
            </a:r>
            <a:r>
              <a:rPr dirty="0" sz="2800" spc="185">
                <a:latin typeface="Cambria"/>
                <a:cs typeface="Cambria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Affiner</a:t>
            </a:r>
            <a:r>
              <a:rPr dirty="0" sz="2800" spc="-8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ses</a:t>
            </a:r>
            <a:r>
              <a:rPr dirty="0" sz="2800" spc="-45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aptitudes</a:t>
            </a:r>
            <a:r>
              <a:rPr dirty="0" sz="2800" spc="-4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à</a:t>
            </a:r>
            <a:r>
              <a:rPr dirty="0" sz="2800" spc="-4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résoudre</a:t>
            </a:r>
            <a:r>
              <a:rPr dirty="0" sz="2800" spc="-45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des</a:t>
            </a:r>
            <a:r>
              <a:rPr dirty="0" sz="2800" spc="-4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problèmes</a:t>
            </a:r>
            <a:r>
              <a:rPr dirty="0" sz="2800" spc="-45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et</a:t>
            </a:r>
            <a:r>
              <a:rPr dirty="0" sz="2800" spc="-4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à</a:t>
            </a:r>
            <a:r>
              <a:rPr dirty="0" sz="2800" spc="-45" b="1">
                <a:latin typeface="Trebuchet MS"/>
                <a:cs typeface="Trebuchet MS"/>
              </a:rPr>
              <a:t> </a:t>
            </a:r>
            <a:r>
              <a:rPr dirty="0" sz="2800" spc="-10" b="1">
                <a:latin typeface="Trebuchet MS"/>
                <a:cs typeface="Trebuchet MS"/>
              </a:rPr>
              <a:t>traiter </a:t>
            </a:r>
            <a:r>
              <a:rPr dirty="0" sz="2800" b="1">
                <a:latin typeface="Trebuchet MS"/>
                <a:cs typeface="Trebuchet MS"/>
              </a:rPr>
              <a:t>des</a:t>
            </a:r>
            <a:r>
              <a:rPr dirty="0" sz="2800" spc="-5" b="1">
                <a:latin typeface="Trebuchet MS"/>
                <a:cs typeface="Trebuchet MS"/>
              </a:rPr>
              <a:t> </a:t>
            </a:r>
            <a:r>
              <a:rPr dirty="0" sz="2800" spc="-10" b="1">
                <a:latin typeface="Trebuchet MS"/>
                <a:cs typeface="Trebuchet MS"/>
              </a:rPr>
              <a:t>concepts</a:t>
            </a:r>
            <a:endParaRPr sz="2800">
              <a:latin typeface="Trebuchet MS"/>
              <a:cs typeface="Trebuchet MS"/>
            </a:endParaRPr>
          </a:p>
          <a:p>
            <a:pPr algn="ctr" marL="145415" marR="137795">
              <a:lnSpc>
                <a:spcPct val="117300"/>
              </a:lnSpc>
              <a:spcBef>
                <a:spcPts val="695"/>
              </a:spcBef>
            </a:pPr>
            <a:r>
              <a:rPr dirty="0" sz="2800" spc="-365">
                <a:latin typeface="Cambria"/>
                <a:cs typeface="Cambria"/>
              </a:rPr>
              <a:t>⟶</a:t>
            </a:r>
            <a:r>
              <a:rPr dirty="0" sz="2800" spc="15">
                <a:latin typeface="Cambria"/>
                <a:cs typeface="Cambria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Reformuler</a:t>
            </a:r>
            <a:r>
              <a:rPr dirty="0" sz="2800" spc="-85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les</a:t>
            </a:r>
            <a:r>
              <a:rPr dirty="0" sz="2800" spc="-5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difficultés</a:t>
            </a:r>
            <a:r>
              <a:rPr dirty="0" sz="2800" spc="-5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avec</a:t>
            </a:r>
            <a:r>
              <a:rPr dirty="0" sz="2800" spc="-5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un</a:t>
            </a:r>
            <a:r>
              <a:rPr dirty="0" sz="2800" spc="-5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état</a:t>
            </a:r>
            <a:r>
              <a:rPr dirty="0" sz="2800" spc="-5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d’esprit</a:t>
            </a:r>
            <a:r>
              <a:rPr dirty="0" sz="2800" spc="-5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axé</a:t>
            </a:r>
            <a:r>
              <a:rPr dirty="0" sz="2800" spc="-5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sur</a:t>
            </a:r>
            <a:r>
              <a:rPr dirty="0" sz="2800" spc="-50" b="1">
                <a:latin typeface="Trebuchet MS"/>
                <a:cs typeface="Trebuchet MS"/>
              </a:rPr>
              <a:t> </a:t>
            </a:r>
            <a:r>
              <a:rPr dirty="0" sz="2800" spc="-25" b="1">
                <a:latin typeface="Trebuchet MS"/>
                <a:cs typeface="Trebuchet MS"/>
              </a:rPr>
              <a:t>la </a:t>
            </a:r>
            <a:r>
              <a:rPr dirty="0" sz="2800" b="1">
                <a:latin typeface="Trebuchet MS"/>
                <a:cs typeface="Trebuchet MS"/>
              </a:rPr>
              <a:t>progression,</a:t>
            </a:r>
            <a:r>
              <a:rPr dirty="0" sz="2800" spc="-6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rester</a:t>
            </a:r>
            <a:r>
              <a:rPr dirty="0" sz="2800" spc="-6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concentré(e)</a:t>
            </a:r>
            <a:r>
              <a:rPr dirty="0" sz="2800" spc="-55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dans</a:t>
            </a:r>
            <a:r>
              <a:rPr dirty="0" sz="2800" spc="-6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les</a:t>
            </a:r>
            <a:r>
              <a:rPr dirty="0" sz="2800" spc="-6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cours</a:t>
            </a:r>
            <a:r>
              <a:rPr dirty="0" sz="2800" spc="-55" b="1">
                <a:latin typeface="Trebuchet MS"/>
                <a:cs typeface="Trebuchet MS"/>
              </a:rPr>
              <a:t> </a:t>
            </a:r>
            <a:r>
              <a:rPr dirty="0" sz="2800" spc="-10" b="1">
                <a:latin typeface="Trebuchet MS"/>
                <a:cs typeface="Trebuchet MS"/>
              </a:rPr>
              <a:t>exigeants, </a:t>
            </a:r>
            <a:r>
              <a:rPr dirty="0" sz="2800" b="1">
                <a:latin typeface="Trebuchet MS"/>
                <a:cs typeface="Trebuchet MS"/>
              </a:rPr>
              <a:t>consolider</a:t>
            </a:r>
            <a:r>
              <a:rPr dirty="0" sz="2800" spc="-6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ses</a:t>
            </a:r>
            <a:r>
              <a:rPr dirty="0" sz="2800" spc="-6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méthodes</a:t>
            </a:r>
            <a:r>
              <a:rPr dirty="0" sz="2800" spc="-6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de</a:t>
            </a:r>
            <a:r>
              <a:rPr dirty="0" sz="2800" spc="-6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prise</a:t>
            </a:r>
            <a:r>
              <a:rPr dirty="0" sz="2800" spc="-60" b="1">
                <a:latin typeface="Trebuchet MS"/>
                <a:cs typeface="Trebuchet MS"/>
              </a:rPr>
              <a:t> </a:t>
            </a:r>
            <a:r>
              <a:rPr dirty="0" sz="2800" b="1">
                <a:latin typeface="Trebuchet MS"/>
                <a:cs typeface="Trebuchet MS"/>
              </a:rPr>
              <a:t>de</a:t>
            </a:r>
            <a:r>
              <a:rPr dirty="0" sz="2800" spc="-60" b="1">
                <a:latin typeface="Trebuchet MS"/>
                <a:cs typeface="Trebuchet MS"/>
              </a:rPr>
              <a:t> </a:t>
            </a:r>
            <a:r>
              <a:rPr dirty="0" sz="2800" spc="-10" b="1">
                <a:latin typeface="Trebuchet MS"/>
                <a:cs typeface="Trebuchet MS"/>
              </a:rPr>
              <a:t>notes</a:t>
            </a:r>
            <a:endParaRPr sz="28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66189" y="3599560"/>
            <a:ext cx="3771265" cy="6174105"/>
            <a:chOff x="1266189" y="3599560"/>
            <a:chExt cx="3771265" cy="6174105"/>
          </a:xfrm>
        </p:grpSpPr>
        <p:sp>
          <p:nvSpPr>
            <p:cNvPr id="9" name="object 9"/>
            <p:cNvSpPr/>
            <p:nvPr/>
          </p:nvSpPr>
          <p:spPr>
            <a:xfrm>
              <a:off x="1466595" y="6961149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2266188" y="0"/>
                  </a:moveTo>
                  <a:lnTo>
                    <a:pt x="0" y="509777"/>
                  </a:lnTo>
                  <a:lnTo>
                    <a:pt x="92964" y="2022220"/>
                  </a:lnTo>
                  <a:lnTo>
                    <a:pt x="1230249" y="2811906"/>
                  </a:lnTo>
                  <a:lnTo>
                    <a:pt x="3570731" y="2234183"/>
                  </a:lnTo>
                  <a:lnTo>
                    <a:pt x="3486912" y="662050"/>
                  </a:lnTo>
                  <a:lnTo>
                    <a:pt x="2266188" y="0"/>
                  </a:lnTo>
                  <a:close/>
                </a:path>
              </a:pathLst>
            </a:custGeom>
            <a:solidFill>
              <a:srgbClr val="FFDE0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66595" y="6961161"/>
              <a:ext cx="3571240" cy="2812415"/>
            </a:xfrm>
            <a:custGeom>
              <a:avLst/>
              <a:gdLst/>
              <a:ahLst/>
              <a:cxnLst/>
              <a:rect l="l" t="t" r="r" b="b"/>
              <a:pathLst>
                <a:path w="3571240" h="2812415">
                  <a:moveTo>
                    <a:pt x="2266188" y="0"/>
                  </a:moveTo>
                  <a:lnTo>
                    <a:pt x="0" y="509777"/>
                  </a:lnTo>
                  <a:lnTo>
                    <a:pt x="92964" y="2022220"/>
                  </a:lnTo>
                  <a:lnTo>
                    <a:pt x="1230249" y="2811906"/>
                  </a:lnTo>
                  <a:lnTo>
                    <a:pt x="3570731" y="2234183"/>
                  </a:lnTo>
                  <a:lnTo>
                    <a:pt x="3486912" y="662050"/>
                  </a:lnTo>
                  <a:lnTo>
                    <a:pt x="2266188" y="0"/>
                  </a:lnTo>
                  <a:close/>
                </a:path>
              </a:pathLst>
            </a:custGeom>
            <a:solidFill>
              <a:srgbClr val="09090A">
                <a:alpha val="31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466595" y="7470940"/>
              <a:ext cx="3571240" cy="2302510"/>
            </a:xfrm>
            <a:custGeom>
              <a:avLst/>
              <a:gdLst/>
              <a:ahLst/>
              <a:cxnLst/>
              <a:rect l="l" t="t" r="r" b="b"/>
              <a:pathLst>
                <a:path w="3571240" h="2302509">
                  <a:moveTo>
                    <a:pt x="0" y="0"/>
                  </a:moveTo>
                  <a:lnTo>
                    <a:pt x="92964" y="1512442"/>
                  </a:lnTo>
                  <a:lnTo>
                    <a:pt x="1230249" y="2302129"/>
                  </a:lnTo>
                  <a:lnTo>
                    <a:pt x="3570732" y="1724405"/>
                  </a:lnTo>
                  <a:lnTo>
                    <a:pt x="3487039" y="152272"/>
                  </a:lnTo>
                  <a:lnTo>
                    <a:pt x="1146937" y="7646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090A">
                <a:alpha val="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6244" y="6731761"/>
              <a:ext cx="2827274" cy="12776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89836" y="7484452"/>
              <a:ext cx="3429635" cy="2255520"/>
            </a:xfrm>
            <a:custGeom>
              <a:avLst/>
              <a:gdLst/>
              <a:ahLst/>
              <a:cxnLst/>
              <a:rect l="l" t="t" r="r" b="b"/>
              <a:pathLst>
                <a:path w="3429635" h="2255520">
                  <a:moveTo>
                    <a:pt x="5334" y="0"/>
                  </a:moveTo>
                  <a:lnTo>
                    <a:pt x="2540" y="507"/>
                  </a:lnTo>
                  <a:lnTo>
                    <a:pt x="0" y="4825"/>
                  </a:lnTo>
                  <a:lnTo>
                    <a:pt x="381" y="7619"/>
                  </a:lnTo>
                  <a:lnTo>
                    <a:pt x="1119378" y="753617"/>
                  </a:lnTo>
                  <a:lnTo>
                    <a:pt x="1200531" y="2253361"/>
                  </a:lnTo>
                  <a:lnTo>
                    <a:pt x="1202563" y="2255139"/>
                  </a:lnTo>
                  <a:lnTo>
                    <a:pt x="1207770" y="2255012"/>
                  </a:lnTo>
                  <a:lnTo>
                    <a:pt x="1209675" y="2252853"/>
                  </a:lnTo>
                  <a:lnTo>
                    <a:pt x="1128522" y="754507"/>
                  </a:lnTo>
                  <a:lnTo>
                    <a:pt x="3428111" y="152781"/>
                  </a:lnTo>
                  <a:lnTo>
                    <a:pt x="3429507" y="150368"/>
                  </a:lnTo>
                  <a:lnTo>
                    <a:pt x="3428746" y="147955"/>
                  </a:lnTo>
                  <a:lnTo>
                    <a:pt x="3428238" y="145414"/>
                  </a:lnTo>
                  <a:lnTo>
                    <a:pt x="3425825" y="144018"/>
                  </a:lnTo>
                  <a:lnTo>
                    <a:pt x="1124585" y="746251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09090A">
                <a:alpha val="250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355216" y="5388990"/>
              <a:ext cx="3620770" cy="2847975"/>
            </a:xfrm>
            <a:custGeom>
              <a:avLst/>
              <a:gdLst/>
              <a:ahLst/>
              <a:cxnLst/>
              <a:rect l="l" t="t" r="r" b="b"/>
              <a:pathLst>
                <a:path w="3620770" h="2847975">
                  <a:moveTo>
                    <a:pt x="2297684" y="0"/>
                  </a:moveTo>
                  <a:lnTo>
                    <a:pt x="0" y="516890"/>
                  </a:lnTo>
                  <a:lnTo>
                    <a:pt x="94234" y="2050415"/>
                  </a:lnTo>
                  <a:lnTo>
                    <a:pt x="1242187" y="2847467"/>
                  </a:lnTo>
                  <a:lnTo>
                    <a:pt x="1261872" y="2847467"/>
                  </a:lnTo>
                  <a:lnTo>
                    <a:pt x="3620516" y="2265299"/>
                  </a:lnTo>
                  <a:lnTo>
                    <a:pt x="3535679" y="671322"/>
                  </a:lnTo>
                  <a:lnTo>
                    <a:pt x="2297684" y="0"/>
                  </a:lnTo>
                  <a:close/>
                </a:path>
              </a:pathLst>
            </a:custGeom>
            <a:solidFill>
              <a:srgbClr val="C5040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355216" y="5388990"/>
              <a:ext cx="3620770" cy="2847975"/>
            </a:xfrm>
            <a:custGeom>
              <a:avLst/>
              <a:gdLst/>
              <a:ahLst/>
              <a:cxnLst/>
              <a:rect l="l" t="t" r="r" b="b"/>
              <a:pathLst>
                <a:path w="3620770" h="2847975">
                  <a:moveTo>
                    <a:pt x="2297684" y="0"/>
                  </a:moveTo>
                  <a:lnTo>
                    <a:pt x="0" y="516890"/>
                  </a:lnTo>
                  <a:lnTo>
                    <a:pt x="94234" y="2050415"/>
                  </a:lnTo>
                  <a:lnTo>
                    <a:pt x="1242187" y="2847467"/>
                  </a:lnTo>
                  <a:lnTo>
                    <a:pt x="1261872" y="2847467"/>
                  </a:lnTo>
                  <a:lnTo>
                    <a:pt x="3620516" y="2265299"/>
                  </a:lnTo>
                  <a:lnTo>
                    <a:pt x="3535679" y="671322"/>
                  </a:lnTo>
                  <a:lnTo>
                    <a:pt x="2297684" y="0"/>
                  </a:lnTo>
                  <a:close/>
                </a:path>
              </a:pathLst>
            </a:custGeom>
            <a:solidFill>
              <a:srgbClr val="09090A">
                <a:alpha val="31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355216" y="5905880"/>
              <a:ext cx="3620770" cy="2331085"/>
            </a:xfrm>
            <a:custGeom>
              <a:avLst/>
              <a:gdLst/>
              <a:ahLst/>
              <a:cxnLst/>
              <a:rect l="l" t="t" r="r" b="b"/>
              <a:pathLst>
                <a:path w="3620770" h="2331084">
                  <a:moveTo>
                    <a:pt x="0" y="0"/>
                  </a:moveTo>
                  <a:lnTo>
                    <a:pt x="94233" y="1533525"/>
                  </a:lnTo>
                  <a:lnTo>
                    <a:pt x="1242186" y="2330704"/>
                  </a:lnTo>
                  <a:lnTo>
                    <a:pt x="1261871" y="2330704"/>
                  </a:lnTo>
                  <a:lnTo>
                    <a:pt x="3620516" y="1748409"/>
                  </a:lnTo>
                  <a:lnTo>
                    <a:pt x="3535679" y="154432"/>
                  </a:lnTo>
                  <a:lnTo>
                    <a:pt x="1162939" y="775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090A">
                <a:alpha val="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8294" y="5156453"/>
              <a:ext cx="2866644" cy="12954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378584" y="5919723"/>
              <a:ext cx="3477895" cy="2286635"/>
            </a:xfrm>
            <a:custGeom>
              <a:avLst/>
              <a:gdLst/>
              <a:ahLst/>
              <a:cxnLst/>
              <a:rect l="l" t="t" r="r" b="b"/>
              <a:pathLst>
                <a:path w="3477895" h="2286634">
                  <a:moveTo>
                    <a:pt x="5715" y="0"/>
                  </a:moveTo>
                  <a:lnTo>
                    <a:pt x="2793" y="507"/>
                  </a:lnTo>
                  <a:lnTo>
                    <a:pt x="0" y="4699"/>
                  </a:lnTo>
                  <a:lnTo>
                    <a:pt x="634" y="7619"/>
                  </a:lnTo>
                  <a:lnTo>
                    <a:pt x="1135126" y="764032"/>
                  </a:lnTo>
                  <a:lnTo>
                    <a:pt x="1217422" y="2284603"/>
                  </a:lnTo>
                  <a:lnTo>
                    <a:pt x="1219581" y="2286381"/>
                  </a:lnTo>
                  <a:lnTo>
                    <a:pt x="1224788" y="2286381"/>
                  </a:lnTo>
                  <a:lnTo>
                    <a:pt x="1226693" y="2284095"/>
                  </a:lnTo>
                  <a:lnTo>
                    <a:pt x="1144524" y="765047"/>
                  </a:lnTo>
                  <a:lnTo>
                    <a:pt x="3476117" y="154812"/>
                  </a:lnTo>
                  <a:lnTo>
                    <a:pt x="3477514" y="152400"/>
                  </a:lnTo>
                  <a:lnTo>
                    <a:pt x="3476244" y="147447"/>
                  </a:lnTo>
                  <a:lnTo>
                    <a:pt x="3473704" y="145923"/>
                  </a:lnTo>
                  <a:lnTo>
                    <a:pt x="1140460" y="756539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09090A">
                <a:alpha val="250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266316" y="3832351"/>
              <a:ext cx="3623310" cy="2853690"/>
            </a:xfrm>
            <a:custGeom>
              <a:avLst/>
              <a:gdLst/>
              <a:ahLst/>
              <a:cxnLst/>
              <a:rect l="l" t="t" r="r" b="b"/>
              <a:pathLst>
                <a:path w="3623310" h="2853690">
                  <a:moveTo>
                    <a:pt x="2299462" y="0"/>
                  </a:moveTo>
                  <a:lnTo>
                    <a:pt x="0" y="517144"/>
                  </a:lnTo>
                  <a:lnTo>
                    <a:pt x="94234" y="2052066"/>
                  </a:lnTo>
                  <a:lnTo>
                    <a:pt x="1248283" y="2853309"/>
                  </a:lnTo>
                  <a:lnTo>
                    <a:pt x="3623310" y="2267077"/>
                  </a:lnTo>
                  <a:lnTo>
                    <a:pt x="3538474" y="671703"/>
                  </a:lnTo>
                  <a:lnTo>
                    <a:pt x="2299462" y="0"/>
                  </a:lnTo>
                  <a:close/>
                </a:path>
              </a:pathLst>
            </a:custGeom>
            <a:solidFill>
              <a:srgbClr val="1E86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266316" y="3832351"/>
              <a:ext cx="3623310" cy="2853690"/>
            </a:xfrm>
            <a:custGeom>
              <a:avLst/>
              <a:gdLst/>
              <a:ahLst/>
              <a:cxnLst/>
              <a:rect l="l" t="t" r="r" b="b"/>
              <a:pathLst>
                <a:path w="3623310" h="2853690">
                  <a:moveTo>
                    <a:pt x="2299462" y="0"/>
                  </a:moveTo>
                  <a:lnTo>
                    <a:pt x="0" y="517144"/>
                  </a:lnTo>
                  <a:lnTo>
                    <a:pt x="94234" y="2052066"/>
                  </a:lnTo>
                  <a:lnTo>
                    <a:pt x="1248283" y="2853309"/>
                  </a:lnTo>
                  <a:lnTo>
                    <a:pt x="3623310" y="2267077"/>
                  </a:lnTo>
                  <a:lnTo>
                    <a:pt x="3538474" y="671703"/>
                  </a:lnTo>
                  <a:lnTo>
                    <a:pt x="2299462" y="0"/>
                  </a:lnTo>
                  <a:close/>
                </a:path>
              </a:pathLst>
            </a:custGeom>
            <a:solidFill>
              <a:srgbClr val="09090A">
                <a:alpha val="31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266189" y="4349495"/>
              <a:ext cx="3623945" cy="2336165"/>
            </a:xfrm>
            <a:custGeom>
              <a:avLst/>
              <a:gdLst/>
              <a:ahLst/>
              <a:cxnLst/>
              <a:rect l="l" t="t" r="r" b="b"/>
              <a:pathLst>
                <a:path w="3623945" h="2336165">
                  <a:moveTo>
                    <a:pt x="0" y="0"/>
                  </a:moveTo>
                  <a:lnTo>
                    <a:pt x="94361" y="1534794"/>
                  </a:lnTo>
                  <a:lnTo>
                    <a:pt x="1248410" y="2336164"/>
                  </a:lnTo>
                  <a:lnTo>
                    <a:pt x="3623437" y="1749932"/>
                  </a:lnTo>
                  <a:lnTo>
                    <a:pt x="3538601" y="154685"/>
                  </a:lnTo>
                  <a:lnTo>
                    <a:pt x="1163955" y="776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090A">
                <a:alpha val="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09394" y="3599560"/>
              <a:ext cx="2869057" cy="129641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89811" y="4363338"/>
              <a:ext cx="3480435" cy="2288540"/>
            </a:xfrm>
            <a:custGeom>
              <a:avLst/>
              <a:gdLst/>
              <a:ahLst/>
              <a:cxnLst/>
              <a:rect l="l" t="t" r="r" b="b"/>
              <a:pathLst>
                <a:path w="3480435" h="2288540">
                  <a:moveTo>
                    <a:pt x="5461" y="0"/>
                  </a:moveTo>
                  <a:lnTo>
                    <a:pt x="2540" y="635"/>
                  </a:lnTo>
                  <a:lnTo>
                    <a:pt x="0" y="4825"/>
                  </a:lnTo>
                  <a:lnTo>
                    <a:pt x="381" y="7746"/>
                  </a:lnTo>
                  <a:lnTo>
                    <a:pt x="1135888" y="764666"/>
                  </a:lnTo>
                  <a:lnTo>
                    <a:pt x="1218184" y="2286508"/>
                  </a:lnTo>
                  <a:lnTo>
                    <a:pt x="1220343" y="2288413"/>
                  </a:lnTo>
                  <a:lnTo>
                    <a:pt x="1225550" y="2288286"/>
                  </a:lnTo>
                  <a:lnTo>
                    <a:pt x="1227582" y="2286127"/>
                  </a:lnTo>
                  <a:lnTo>
                    <a:pt x="1145159" y="765556"/>
                  </a:lnTo>
                  <a:lnTo>
                    <a:pt x="3478656" y="155067"/>
                  </a:lnTo>
                  <a:lnTo>
                    <a:pt x="3480180" y="152654"/>
                  </a:lnTo>
                  <a:lnTo>
                    <a:pt x="3478911" y="147574"/>
                  </a:lnTo>
                  <a:lnTo>
                    <a:pt x="3476371" y="146176"/>
                  </a:lnTo>
                  <a:lnTo>
                    <a:pt x="1141095" y="757174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09090A">
                <a:alpha val="25097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/>
          <p:nvPr/>
        </p:nvSpPr>
        <p:spPr>
          <a:xfrm>
            <a:off x="8377415" y="3432542"/>
            <a:ext cx="6182995" cy="15875"/>
          </a:xfrm>
          <a:custGeom>
            <a:avLst/>
            <a:gdLst/>
            <a:ahLst/>
            <a:cxnLst/>
            <a:rect l="l" t="t" r="r" b="b"/>
            <a:pathLst>
              <a:path w="6182994" h="15875">
                <a:moveTo>
                  <a:pt x="5075809" y="0"/>
                </a:moveTo>
                <a:lnTo>
                  <a:pt x="0" y="0"/>
                </a:lnTo>
                <a:lnTo>
                  <a:pt x="0" y="15748"/>
                </a:lnTo>
                <a:lnTo>
                  <a:pt x="5075809" y="15748"/>
                </a:lnTo>
                <a:lnTo>
                  <a:pt x="5075809" y="0"/>
                </a:lnTo>
                <a:close/>
              </a:path>
              <a:path w="6182994" h="15875">
                <a:moveTo>
                  <a:pt x="6182753" y="0"/>
                </a:moveTo>
                <a:lnTo>
                  <a:pt x="6029845" y="0"/>
                </a:lnTo>
                <a:lnTo>
                  <a:pt x="5532386" y="0"/>
                </a:lnTo>
                <a:lnTo>
                  <a:pt x="5075821" y="0"/>
                </a:lnTo>
                <a:lnTo>
                  <a:pt x="5075821" y="15748"/>
                </a:lnTo>
                <a:lnTo>
                  <a:pt x="5532386" y="15748"/>
                </a:lnTo>
                <a:lnTo>
                  <a:pt x="6029845" y="15748"/>
                </a:lnTo>
                <a:lnTo>
                  <a:pt x="6182753" y="15748"/>
                </a:lnTo>
                <a:lnTo>
                  <a:pt x="6182753" y="0"/>
                </a:lnTo>
                <a:close/>
              </a:path>
            </a:pathLst>
          </a:custGeom>
          <a:solidFill>
            <a:srgbClr val="000000">
              <a:alpha val="2509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 rot="20880000">
            <a:off x="2917416" y="8321337"/>
            <a:ext cx="1797204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Apprentissage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 rot="20880000">
            <a:off x="3165915" y="8752000"/>
            <a:ext cx="1579092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exp</a:t>
            </a:r>
            <a:r>
              <a:rPr dirty="0" baseline="1322" sz="3150" spc="-15" b="1">
                <a:latin typeface="Trebuchet MS"/>
                <a:cs typeface="Trebuchet MS"/>
              </a:rPr>
              <a:t>érient</a:t>
            </a:r>
            <a:r>
              <a:rPr dirty="0" baseline="3968" sz="3150" spc="-15" b="1">
                <a:latin typeface="Trebuchet MS"/>
                <a:cs typeface="Trebuchet MS"/>
              </a:rPr>
              <a:t>iel</a:t>
            </a:r>
            <a:endParaRPr baseline="3968" sz="315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 rot="20880000">
            <a:off x="2751327" y="6829230"/>
            <a:ext cx="1831739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Connai</a:t>
            </a:r>
            <a:r>
              <a:rPr dirty="0" baseline="1322" sz="3150" spc="-15" b="1">
                <a:latin typeface="Trebuchet MS"/>
                <a:cs typeface="Trebuchet MS"/>
              </a:rPr>
              <a:t>ssances</a:t>
            </a:r>
            <a:endParaRPr baseline="1322" sz="315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 rot="20880000">
            <a:off x="2964730" y="7228498"/>
            <a:ext cx="1666121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acad</a:t>
            </a:r>
            <a:r>
              <a:rPr dirty="0" baseline="1322" sz="3150" spc="-15" b="1">
                <a:latin typeface="Trebuchet MS"/>
                <a:cs typeface="Trebuchet MS"/>
              </a:rPr>
              <a:t>émique</a:t>
            </a:r>
            <a:r>
              <a:rPr dirty="0" baseline="2645" sz="3150" spc="-15" b="1">
                <a:latin typeface="Trebuchet MS"/>
                <a:cs typeface="Trebuchet MS"/>
              </a:rPr>
              <a:t>s</a:t>
            </a:r>
            <a:endParaRPr baseline="2645" sz="315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 rot="20820000">
            <a:off x="2608338" y="5305581"/>
            <a:ext cx="2057480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b="1">
                <a:latin typeface="Trebuchet MS"/>
                <a:cs typeface="Trebuchet MS"/>
              </a:rPr>
              <a:t>Compétences</a:t>
            </a:r>
            <a:r>
              <a:rPr dirty="0" sz="2100" spc="120" b="1">
                <a:latin typeface="Trebuchet MS"/>
                <a:cs typeface="Trebuchet MS"/>
              </a:rPr>
              <a:t> </a:t>
            </a:r>
            <a:r>
              <a:rPr dirty="0" sz="2100" spc="-25" b="1">
                <a:latin typeface="Trebuchet MS"/>
                <a:cs typeface="Trebuchet MS"/>
              </a:rPr>
              <a:t>et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 rot="20820000">
            <a:off x="3139314" y="5703939"/>
            <a:ext cx="1263111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stratégies</a:t>
            </a:r>
            <a:endParaRPr sz="2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4240" y="5131434"/>
            <a:ext cx="3672840" cy="36728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47934" y="5154929"/>
            <a:ext cx="6563359" cy="3677285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2163" rIns="0" bIns="0" rtlCol="0" vert="horz">
            <a:spAutoFit/>
          </a:bodyPr>
          <a:lstStyle/>
          <a:p>
            <a:pPr marL="187325">
              <a:lnSpc>
                <a:spcPct val="100000"/>
              </a:lnSpc>
              <a:spcBef>
                <a:spcPts val="100"/>
              </a:spcBef>
            </a:pPr>
            <a:r>
              <a:rPr dirty="0"/>
              <a:t>Préparation</a:t>
            </a:r>
            <a:r>
              <a:rPr dirty="0" spc="-114"/>
              <a:t> </a:t>
            </a:r>
            <a:r>
              <a:rPr dirty="0"/>
              <a:t>à</a:t>
            </a:r>
            <a:r>
              <a:rPr dirty="0" spc="-110"/>
              <a:t> </a:t>
            </a:r>
            <a:r>
              <a:rPr dirty="0"/>
              <a:t>l’université</a:t>
            </a:r>
            <a:r>
              <a:rPr dirty="0" spc="-114"/>
              <a:t> </a:t>
            </a:r>
            <a:r>
              <a:rPr dirty="0"/>
              <a:t>–</a:t>
            </a:r>
            <a:r>
              <a:rPr dirty="0" spc="-110"/>
              <a:t> </a:t>
            </a:r>
            <a:r>
              <a:rPr dirty="0"/>
              <a:t>Quelles</a:t>
            </a:r>
            <a:r>
              <a:rPr dirty="0" spc="-110"/>
              <a:t> </a:t>
            </a:r>
            <a:r>
              <a:rPr dirty="0"/>
              <a:t>compétences</a:t>
            </a:r>
            <a:r>
              <a:rPr dirty="0" spc="-114"/>
              <a:t> </a:t>
            </a:r>
            <a:r>
              <a:rPr dirty="0" spc="-25"/>
              <a:t>allez-</a:t>
            </a:r>
            <a:r>
              <a:rPr dirty="0"/>
              <a:t>vous</a:t>
            </a:r>
            <a:r>
              <a:rPr dirty="0" spc="-110"/>
              <a:t> </a:t>
            </a:r>
            <a:r>
              <a:rPr dirty="0"/>
              <a:t>développer</a:t>
            </a:r>
            <a:r>
              <a:rPr dirty="0" spc="-114"/>
              <a:t> </a:t>
            </a:r>
            <a:r>
              <a:rPr dirty="0" spc="-50"/>
              <a:t>?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76530" rIns="0" bIns="0" rtlCol="0" vert="horz">
            <a:spAutoFit/>
          </a:bodyPr>
          <a:lstStyle/>
          <a:p>
            <a:pPr marL="2353945">
              <a:lnSpc>
                <a:spcPct val="100000"/>
              </a:lnSpc>
              <a:spcBef>
                <a:spcPts val="1390"/>
              </a:spcBef>
            </a:pPr>
            <a:r>
              <a:rPr dirty="0" spc="70"/>
              <a:t>Compétences</a:t>
            </a:r>
            <a:r>
              <a:rPr dirty="0" spc="60"/>
              <a:t> </a:t>
            </a:r>
            <a:r>
              <a:rPr dirty="0" spc="70"/>
              <a:t>en</a:t>
            </a:r>
            <a:r>
              <a:rPr dirty="0" spc="60"/>
              <a:t> gestion</a:t>
            </a:r>
            <a:r>
              <a:rPr dirty="0" spc="65"/>
              <a:t> </a:t>
            </a:r>
            <a:r>
              <a:rPr dirty="0" spc="50"/>
              <a:t>personnelle</a:t>
            </a: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dirty="0" sz="2800" spc="-365" b="0">
                <a:latin typeface="Cambria"/>
                <a:cs typeface="Cambria"/>
              </a:rPr>
              <a:t>⟶</a:t>
            </a:r>
            <a:r>
              <a:rPr dirty="0" sz="2800" spc="-65" b="0">
                <a:latin typeface="Cambria"/>
                <a:cs typeface="Cambria"/>
              </a:rPr>
              <a:t> </a:t>
            </a:r>
            <a:r>
              <a:rPr dirty="0" sz="2800"/>
              <a:t>Améliorer</a:t>
            </a:r>
            <a:r>
              <a:rPr dirty="0" sz="2800" spc="-65"/>
              <a:t> </a:t>
            </a:r>
            <a:r>
              <a:rPr dirty="0" sz="2800"/>
              <a:t>la</a:t>
            </a:r>
            <a:r>
              <a:rPr dirty="0" sz="2800" spc="-40"/>
              <a:t> </a:t>
            </a:r>
            <a:r>
              <a:rPr dirty="0" sz="2800"/>
              <a:t>conscience</a:t>
            </a:r>
            <a:r>
              <a:rPr dirty="0" sz="2800" spc="-35"/>
              <a:t> </a:t>
            </a:r>
            <a:r>
              <a:rPr dirty="0" sz="2800"/>
              <a:t>de</a:t>
            </a:r>
            <a:r>
              <a:rPr dirty="0" sz="2800" spc="-40"/>
              <a:t> </a:t>
            </a:r>
            <a:r>
              <a:rPr dirty="0" sz="2800"/>
              <a:t>soi</a:t>
            </a:r>
            <a:r>
              <a:rPr dirty="0" sz="2800" spc="-40"/>
              <a:t> </a:t>
            </a:r>
            <a:r>
              <a:rPr dirty="0" sz="2800"/>
              <a:t>et</a:t>
            </a:r>
            <a:r>
              <a:rPr dirty="0" sz="2800" spc="-40"/>
              <a:t> </a:t>
            </a:r>
            <a:r>
              <a:rPr dirty="0" sz="2800"/>
              <a:t>les</a:t>
            </a:r>
            <a:r>
              <a:rPr dirty="0" sz="2800" spc="-40"/>
              <a:t> </a:t>
            </a:r>
            <a:r>
              <a:rPr dirty="0" sz="2800"/>
              <a:t>capacités</a:t>
            </a:r>
            <a:r>
              <a:rPr dirty="0" sz="2800" spc="-40"/>
              <a:t> </a:t>
            </a:r>
            <a:r>
              <a:rPr dirty="0" sz="2800"/>
              <a:t>de</a:t>
            </a:r>
            <a:r>
              <a:rPr dirty="0" sz="2800" spc="-35"/>
              <a:t> </a:t>
            </a:r>
            <a:r>
              <a:rPr dirty="0" sz="2800"/>
              <a:t>prise</a:t>
            </a:r>
            <a:r>
              <a:rPr dirty="0" sz="2800" spc="-40"/>
              <a:t> </a:t>
            </a:r>
            <a:r>
              <a:rPr dirty="0" sz="2800"/>
              <a:t>de</a:t>
            </a:r>
            <a:r>
              <a:rPr dirty="0" sz="2800" spc="-40"/>
              <a:t> </a:t>
            </a:r>
            <a:r>
              <a:rPr dirty="0" sz="2800" spc="-10"/>
              <a:t>décision</a:t>
            </a:r>
            <a:endParaRPr sz="2800">
              <a:latin typeface="Cambria"/>
              <a:cs typeface="Cambria"/>
            </a:endParaRPr>
          </a:p>
          <a:p>
            <a:pPr marL="12700" marR="17780">
              <a:lnSpc>
                <a:spcPct val="117100"/>
              </a:lnSpc>
              <a:spcBef>
                <a:spcPts val="30"/>
              </a:spcBef>
              <a:tabLst>
                <a:tab pos="540385" algn="l"/>
              </a:tabLst>
            </a:pPr>
            <a:r>
              <a:rPr dirty="0" sz="2800" spc="-415" b="0">
                <a:latin typeface="Cambria"/>
                <a:cs typeface="Cambria"/>
              </a:rPr>
              <a:t>⟶</a:t>
            </a:r>
            <a:r>
              <a:rPr dirty="0" sz="2800" b="0">
                <a:latin typeface="Cambria"/>
                <a:cs typeface="Cambria"/>
              </a:rPr>
              <a:t>	</a:t>
            </a:r>
            <a:r>
              <a:rPr dirty="0" sz="2800" spc="-80"/>
              <a:t>Gestion</a:t>
            </a:r>
            <a:r>
              <a:rPr dirty="0" sz="2800" spc="-130"/>
              <a:t> </a:t>
            </a:r>
            <a:r>
              <a:rPr dirty="0" sz="2800" spc="-45"/>
              <a:t>du</a:t>
            </a:r>
            <a:r>
              <a:rPr dirty="0" sz="2800" spc="-155"/>
              <a:t> </a:t>
            </a:r>
            <a:r>
              <a:rPr dirty="0" sz="2800" spc="-80"/>
              <a:t>temps,</a:t>
            </a:r>
            <a:r>
              <a:rPr dirty="0" sz="2800" spc="-130"/>
              <a:t> </a:t>
            </a:r>
            <a:r>
              <a:rPr dirty="0" sz="2800" spc="-75"/>
              <a:t>motivation,</a:t>
            </a:r>
            <a:r>
              <a:rPr dirty="0" sz="2800" spc="-135"/>
              <a:t> </a:t>
            </a:r>
            <a:r>
              <a:rPr dirty="0" sz="2800" spc="-55"/>
              <a:t>soin</a:t>
            </a:r>
            <a:r>
              <a:rPr dirty="0" sz="2800" spc="-135"/>
              <a:t> </a:t>
            </a:r>
            <a:r>
              <a:rPr dirty="0" sz="2800" spc="-35"/>
              <a:t>de</a:t>
            </a:r>
            <a:r>
              <a:rPr dirty="0" sz="2800" spc="-135"/>
              <a:t> </a:t>
            </a:r>
            <a:r>
              <a:rPr dirty="0" sz="2800" spc="-45"/>
              <a:t>soi,</a:t>
            </a:r>
            <a:r>
              <a:rPr dirty="0" sz="2800" spc="-140"/>
              <a:t> </a:t>
            </a:r>
            <a:r>
              <a:rPr dirty="0" sz="2800" spc="-70"/>
              <a:t>équilibre</a:t>
            </a:r>
            <a:r>
              <a:rPr dirty="0" sz="2800" spc="-135"/>
              <a:t> </a:t>
            </a:r>
            <a:r>
              <a:rPr dirty="0" sz="2800" spc="-70"/>
              <a:t>entre</a:t>
            </a:r>
            <a:r>
              <a:rPr dirty="0" sz="2800" spc="-135"/>
              <a:t> </a:t>
            </a:r>
            <a:r>
              <a:rPr dirty="0" sz="2800" spc="-70"/>
              <a:t>l’école</a:t>
            </a:r>
            <a:r>
              <a:rPr dirty="0" sz="2800" spc="-135"/>
              <a:t> </a:t>
            </a:r>
            <a:r>
              <a:rPr dirty="0" sz="2800" spc="-10"/>
              <a:t>et</a:t>
            </a:r>
            <a:r>
              <a:rPr dirty="0" sz="2800" spc="-140"/>
              <a:t> </a:t>
            </a:r>
            <a:r>
              <a:rPr dirty="0" sz="2800" spc="-25"/>
              <a:t>la </a:t>
            </a:r>
            <a:r>
              <a:rPr dirty="0" sz="2800" spc="-45"/>
              <a:t>vie</a:t>
            </a:r>
            <a:r>
              <a:rPr dirty="0" sz="2800" spc="-155"/>
              <a:t> </a:t>
            </a:r>
            <a:r>
              <a:rPr dirty="0" sz="2800" spc="-10"/>
              <a:t>personnelle</a:t>
            </a:r>
            <a:endParaRPr sz="2800">
              <a:latin typeface="Cambria"/>
              <a:cs typeface="Cambr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99514" y="2177033"/>
            <a:ext cx="3851910" cy="7616190"/>
            <a:chOff x="1199514" y="2177033"/>
            <a:chExt cx="3851910" cy="7616190"/>
          </a:xfrm>
        </p:grpSpPr>
        <p:sp>
          <p:nvSpPr>
            <p:cNvPr id="7" name="object 7"/>
            <p:cNvSpPr/>
            <p:nvPr/>
          </p:nvSpPr>
          <p:spPr>
            <a:xfrm>
              <a:off x="1472691" y="6974789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2271141" y="0"/>
                  </a:moveTo>
                  <a:lnTo>
                    <a:pt x="0" y="510666"/>
                  </a:lnTo>
                  <a:lnTo>
                    <a:pt x="93218" y="2026539"/>
                  </a:lnTo>
                  <a:lnTo>
                    <a:pt x="1232916" y="2818003"/>
                  </a:lnTo>
                  <a:lnTo>
                    <a:pt x="3578479" y="2239010"/>
                  </a:lnTo>
                  <a:lnTo>
                    <a:pt x="3494659" y="663447"/>
                  </a:lnTo>
                  <a:lnTo>
                    <a:pt x="2271141" y="0"/>
                  </a:lnTo>
                  <a:close/>
                </a:path>
              </a:pathLst>
            </a:custGeom>
            <a:solidFill>
              <a:srgbClr val="FFDE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472691" y="6974789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2271141" y="0"/>
                  </a:moveTo>
                  <a:lnTo>
                    <a:pt x="0" y="510666"/>
                  </a:lnTo>
                  <a:lnTo>
                    <a:pt x="93218" y="2026539"/>
                  </a:lnTo>
                  <a:lnTo>
                    <a:pt x="1232916" y="2818003"/>
                  </a:lnTo>
                  <a:lnTo>
                    <a:pt x="3578479" y="2239010"/>
                  </a:lnTo>
                  <a:lnTo>
                    <a:pt x="3494659" y="663447"/>
                  </a:lnTo>
                  <a:lnTo>
                    <a:pt x="2271141" y="0"/>
                  </a:lnTo>
                  <a:close/>
                </a:path>
              </a:pathLst>
            </a:custGeom>
            <a:solidFill>
              <a:srgbClr val="09090C">
                <a:alpha val="31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472691" y="7485456"/>
              <a:ext cx="3578860" cy="2307590"/>
            </a:xfrm>
            <a:custGeom>
              <a:avLst/>
              <a:gdLst/>
              <a:ahLst/>
              <a:cxnLst/>
              <a:rect l="l" t="t" r="r" b="b"/>
              <a:pathLst>
                <a:path w="3578860" h="2307590">
                  <a:moveTo>
                    <a:pt x="0" y="0"/>
                  </a:moveTo>
                  <a:lnTo>
                    <a:pt x="93217" y="1515872"/>
                  </a:lnTo>
                  <a:lnTo>
                    <a:pt x="1233042" y="2307336"/>
                  </a:lnTo>
                  <a:lnTo>
                    <a:pt x="3578605" y="1728343"/>
                  </a:lnTo>
                  <a:lnTo>
                    <a:pt x="3494913" y="152781"/>
                  </a:lnTo>
                  <a:lnTo>
                    <a:pt x="1149476" y="7664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090C">
                <a:alpha val="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2975" y="6744843"/>
              <a:ext cx="2833497" cy="128041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95805" y="7499273"/>
              <a:ext cx="3437254" cy="2259965"/>
            </a:xfrm>
            <a:custGeom>
              <a:avLst/>
              <a:gdLst/>
              <a:ahLst/>
              <a:cxnLst/>
              <a:rect l="l" t="t" r="r" b="b"/>
              <a:pathLst>
                <a:path w="3437254" h="2259965">
                  <a:moveTo>
                    <a:pt x="5587" y="0"/>
                  </a:moveTo>
                  <a:lnTo>
                    <a:pt x="2921" y="507"/>
                  </a:lnTo>
                  <a:lnTo>
                    <a:pt x="0" y="4698"/>
                  </a:lnTo>
                  <a:lnTo>
                    <a:pt x="634" y="7619"/>
                  </a:lnTo>
                  <a:lnTo>
                    <a:pt x="1122045" y="755268"/>
                  </a:lnTo>
                  <a:lnTo>
                    <a:pt x="1203325" y="2258187"/>
                  </a:lnTo>
                  <a:lnTo>
                    <a:pt x="1205484" y="2259965"/>
                  </a:lnTo>
                  <a:lnTo>
                    <a:pt x="1210691" y="2259838"/>
                  </a:lnTo>
                  <a:lnTo>
                    <a:pt x="1212596" y="2257679"/>
                  </a:lnTo>
                  <a:lnTo>
                    <a:pt x="1131189" y="756157"/>
                  </a:lnTo>
                  <a:lnTo>
                    <a:pt x="3435858" y="153162"/>
                  </a:lnTo>
                  <a:lnTo>
                    <a:pt x="3437254" y="150748"/>
                  </a:lnTo>
                  <a:lnTo>
                    <a:pt x="3435985" y="145795"/>
                  </a:lnTo>
                  <a:lnTo>
                    <a:pt x="3433572" y="144271"/>
                  </a:lnTo>
                  <a:lnTo>
                    <a:pt x="1127252" y="747776"/>
                  </a:lnTo>
                  <a:lnTo>
                    <a:pt x="5587" y="0"/>
                  </a:lnTo>
                  <a:close/>
                </a:path>
              </a:pathLst>
            </a:custGeom>
            <a:solidFill>
              <a:srgbClr val="09090C">
                <a:alpha val="250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381632" y="5438393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2271141" y="0"/>
                  </a:moveTo>
                  <a:lnTo>
                    <a:pt x="0" y="510794"/>
                  </a:lnTo>
                  <a:lnTo>
                    <a:pt x="93218" y="2026539"/>
                  </a:lnTo>
                  <a:lnTo>
                    <a:pt x="1232916" y="2818003"/>
                  </a:lnTo>
                  <a:lnTo>
                    <a:pt x="3578479" y="2239010"/>
                  </a:lnTo>
                  <a:lnTo>
                    <a:pt x="3494659" y="663447"/>
                  </a:lnTo>
                  <a:lnTo>
                    <a:pt x="2271141" y="0"/>
                  </a:lnTo>
                  <a:close/>
                </a:path>
              </a:pathLst>
            </a:custGeom>
            <a:solidFill>
              <a:srgbClr val="C4040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381632" y="5438393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2271141" y="0"/>
                  </a:moveTo>
                  <a:lnTo>
                    <a:pt x="0" y="510794"/>
                  </a:lnTo>
                  <a:lnTo>
                    <a:pt x="93218" y="2026539"/>
                  </a:lnTo>
                  <a:lnTo>
                    <a:pt x="1232916" y="2818003"/>
                  </a:lnTo>
                  <a:lnTo>
                    <a:pt x="3578479" y="2239010"/>
                  </a:lnTo>
                  <a:lnTo>
                    <a:pt x="3494659" y="663447"/>
                  </a:lnTo>
                  <a:lnTo>
                    <a:pt x="2271141" y="0"/>
                  </a:lnTo>
                  <a:close/>
                </a:path>
              </a:pathLst>
            </a:custGeom>
            <a:solidFill>
              <a:srgbClr val="09090C">
                <a:alpha val="31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381632" y="5949187"/>
              <a:ext cx="3578860" cy="2307590"/>
            </a:xfrm>
            <a:custGeom>
              <a:avLst/>
              <a:gdLst/>
              <a:ahLst/>
              <a:cxnLst/>
              <a:rect l="l" t="t" r="r" b="b"/>
              <a:pathLst>
                <a:path w="3578860" h="2307590">
                  <a:moveTo>
                    <a:pt x="0" y="0"/>
                  </a:moveTo>
                  <a:lnTo>
                    <a:pt x="93217" y="1515745"/>
                  </a:lnTo>
                  <a:lnTo>
                    <a:pt x="1233042" y="2307209"/>
                  </a:lnTo>
                  <a:lnTo>
                    <a:pt x="3578605" y="1728216"/>
                  </a:lnTo>
                  <a:lnTo>
                    <a:pt x="3494913" y="152654"/>
                  </a:lnTo>
                  <a:lnTo>
                    <a:pt x="1149476" y="7664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090C">
                <a:alpha val="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1916" y="5208397"/>
              <a:ext cx="2833497" cy="128041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404746" y="5962776"/>
              <a:ext cx="3437254" cy="2260600"/>
            </a:xfrm>
            <a:custGeom>
              <a:avLst/>
              <a:gdLst/>
              <a:ahLst/>
              <a:cxnLst/>
              <a:rect l="l" t="t" r="r" b="b"/>
              <a:pathLst>
                <a:path w="3437254" h="2260600">
                  <a:moveTo>
                    <a:pt x="5587" y="0"/>
                  </a:moveTo>
                  <a:lnTo>
                    <a:pt x="2921" y="635"/>
                  </a:lnTo>
                  <a:lnTo>
                    <a:pt x="0" y="4825"/>
                  </a:lnTo>
                  <a:lnTo>
                    <a:pt x="634" y="7619"/>
                  </a:lnTo>
                  <a:lnTo>
                    <a:pt x="1122045" y="755269"/>
                  </a:lnTo>
                  <a:lnTo>
                    <a:pt x="1203325" y="2258187"/>
                  </a:lnTo>
                  <a:lnTo>
                    <a:pt x="1205484" y="2260092"/>
                  </a:lnTo>
                  <a:lnTo>
                    <a:pt x="1210691" y="2259965"/>
                  </a:lnTo>
                  <a:lnTo>
                    <a:pt x="1212596" y="2257806"/>
                  </a:lnTo>
                  <a:lnTo>
                    <a:pt x="1131189" y="756158"/>
                  </a:lnTo>
                  <a:lnTo>
                    <a:pt x="3435858" y="153289"/>
                  </a:lnTo>
                  <a:lnTo>
                    <a:pt x="3437254" y="150749"/>
                  </a:lnTo>
                  <a:lnTo>
                    <a:pt x="3435985" y="145796"/>
                  </a:lnTo>
                  <a:lnTo>
                    <a:pt x="3433572" y="144399"/>
                  </a:lnTo>
                  <a:lnTo>
                    <a:pt x="1127252" y="747903"/>
                  </a:lnTo>
                  <a:lnTo>
                    <a:pt x="5587" y="0"/>
                  </a:lnTo>
                  <a:close/>
                </a:path>
              </a:pathLst>
            </a:custGeom>
            <a:solidFill>
              <a:srgbClr val="09090C">
                <a:alpha val="250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290573" y="3918585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2271141" y="0"/>
                  </a:moveTo>
                  <a:lnTo>
                    <a:pt x="0" y="510794"/>
                  </a:lnTo>
                  <a:lnTo>
                    <a:pt x="93218" y="2026539"/>
                  </a:lnTo>
                  <a:lnTo>
                    <a:pt x="1232916" y="2818003"/>
                  </a:lnTo>
                  <a:lnTo>
                    <a:pt x="3578479" y="2239010"/>
                  </a:lnTo>
                  <a:lnTo>
                    <a:pt x="3494659" y="663447"/>
                  </a:lnTo>
                  <a:lnTo>
                    <a:pt x="2271141" y="0"/>
                  </a:lnTo>
                  <a:close/>
                </a:path>
              </a:pathLst>
            </a:custGeom>
            <a:solidFill>
              <a:srgbClr val="1D86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290573" y="3918585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2271141" y="0"/>
                  </a:moveTo>
                  <a:lnTo>
                    <a:pt x="0" y="510794"/>
                  </a:lnTo>
                  <a:lnTo>
                    <a:pt x="93218" y="2026539"/>
                  </a:lnTo>
                  <a:lnTo>
                    <a:pt x="1232916" y="2818003"/>
                  </a:lnTo>
                  <a:lnTo>
                    <a:pt x="3578479" y="2239010"/>
                  </a:lnTo>
                  <a:lnTo>
                    <a:pt x="3494659" y="663447"/>
                  </a:lnTo>
                  <a:lnTo>
                    <a:pt x="2271141" y="0"/>
                  </a:lnTo>
                  <a:close/>
                </a:path>
              </a:pathLst>
            </a:custGeom>
            <a:solidFill>
              <a:srgbClr val="09090C">
                <a:alpha val="31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290573" y="4415459"/>
              <a:ext cx="3578860" cy="2307590"/>
            </a:xfrm>
            <a:custGeom>
              <a:avLst/>
              <a:gdLst/>
              <a:ahLst/>
              <a:cxnLst/>
              <a:rect l="l" t="t" r="r" b="b"/>
              <a:pathLst>
                <a:path w="3578860" h="2307590">
                  <a:moveTo>
                    <a:pt x="0" y="0"/>
                  </a:moveTo>
                  <a:lnTo>
                    <a:pt x="93217" y="1515745"/>
                  </a:lnTo>
                  <a:lnTo>
                    <a:pt x="1233042" y="2307209"/>
                  </a:lnTo>
                  <a:lnTo>
                    <a:pt x="3578605" y="1728216"/>
                  </a:lnTo>
                  <a:lnTo>
                    <a:pt x="3494913" y="152654"/>
                  </a:lnTo>
                  <a:lnTo>
                    <a:pt x="1149476" y="766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090C">
                <a:alpha val="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30857" y="3688587"/>
              <a:ext cx="2833497" cy="128041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313687" y="4442967"/>
              <a:ext cx="3437254" cy="2259965"/>
            </a:xfrm>
            <a:custGeom>
              <a:avLst/>
              <a:gdLst/>
              <a:ahLst/>
              <a:cxnLst/>
              <a:rect l="l" t="t" r="r" b="b"/>
              <a:pathLst>
                <a:path w="3437254" h="2259965">
                  <a:moveTo>
                    <a:pt x="5587" y="0"/>
                  </a:moveTo>
                  <a:lnTo>
                    <a:pt x="2921" y="507"/>
                  </a:lnTo>
                  <a:lnTo>
                    <a:pt x="0" y="4698"/>
                  </a:lnTo>
                  <a:lnTo>
                    <a:pt x="634" y="7619"/>
                  </a:lnTo>
                  <a:lnTo>
                    <a:pt x="1122045" y="755268"/>
                  </a:lnTo>
                  <a:lnTo>
                    <a:pt x="1203325" y="2258187"/>
                  </a:lnTo>
                  <a:lnTo>
                    <a:pt x="1205484" y="2259965"/>
                  </a:lnTo>
                  <a:lnTo>
                    <a:pt x="1210437" y="2259965"/>
                  </a:lnTo>
                  <a:lnTo>
                    <a:pt x="1212596" y="2257806"/>
                  </a:lnTo>
                  <a:lnTo>
                    <a:pt x="1131189" y="756157"/>
                  </a:lnTo>
                  <a:lnTo>
                    <a:pt x="3435858" y="153162"/>
                  </a:lnTo>
                  <a:lnTo>
                    <a:pt x="3437254" y="150748"/>
                  </a:lnTo>
                  <a:lnTo>
                    <a:pt x="3435985" y="145795"/>
                  </a:lnTo>
                  <a:lnTo>
                    <a:pt x="3433572" y="144271"/>
                  </a:lnTo>
                  <a:lnTo>
                    <a:pt x="1127252" y="747776"/>
                  </a:lnTo>
                  <a:lnTo>
                    <a:pt x="5587" y="0"/>
                  </a:lnTo>
                  <a:close/>
                </a:path>
              </a:pathLst>
            </a:custGeom>
            <a:solidFill>
              <a:srgbClr val="09090C">
                <a:alpha val="250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199514" y="2406903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2271141" y="0"/>
                  </a:moveTo>
                  <a:lnTo>
                    <a:pt x="0" y="510794"/>
                  </a:lnTo>
                  <a:lnTo>
                    <a:pt x="93218" y="2026539"/>
                  </a:lnTo>
                  <a:lnTo>
                    <a:pt x="1232916" y="2818003"/>
                  </a:lnTo>
                  <a:lnTo>
                    <a:pt x="3578479" y="2239010"/>
                  </a:lnTo>
                  <a:lnTo>
                    <a:pt x="3494659" y="663575"/>
                  </a:lnTo>
                  <a:lnTo>
                    <a:pt x="2271141" y="0"/>
                  </a:lnTo>
                  <a:close/>
                </a:path>
              </a:pathLst>
            </a:custGeom>
            <a:solidFill>
              <a:srgbClr val="17A70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199514" y="2406903"/>
              <a:ext cx="3578860" cy="2818130"/>
            </a:xfrm>
            <a:custGeom>
              <a:avLst/>
              <a:gdLst/>
              <a:ahLst/>
              <a:cxnLst/>
              <a:rect l="l" t="t" r="r" b="b"/>
              <a:pathLst>
                <a:path w="3578860" h="2818129">
                  <a:moveTo>
                    <a:pt x="2271141" y="0"/>
                  </a:moveTo>
                  <a:lnTo>
                    <a:pt x="0" y="510794"/>
                  </a:lnTo>
                  <a:lnTo>
                    <a:pt x="93218" y="2026539"/>
                  </a:lnTo>
                  <a:lnTo>
                    <a:pt x="1232916" y="2818003"/>
                  </a:lnTo>
                  <a:lnTo>
                    <a:pt x="3578479" y="2239010"/>
                  </a:lnTo>
                  <a:lnTo>
                    <a:pt x="3494659" y="663575"/>
                  </a:lnTo>
                  <a:lnTo>
                    <a:pt x="2271141" y="0"/>
                  </a:lnTo>
                  <a:close/>
                </a:path>
              </a:pathLst>
            </a:custGeom>
            <a:solidFill>
              <a:srgbClr val="09090C">
                <a:alpha val="31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199514" y="2917697"/>
              <a:ext cx="3578860" cy="2307590"/>
            </a:xfrm>
            <a:custGeom>
              <a:avLst/>
              <a:gdLst/>
              <a:ahLst/>
              <a:cxnLst/>
              <a:rect l="l" t="t" r="r" b="b"/>
              <a:pathLst>
                <a:path w="3578860" h="2307590">
                  <a:moveTo>
                    <a:pt x="0" y="0"/>
                  </a:moveTo>
                  <a:lnTo>
                    <a:pt x="93090" y="1515871"/>
                  </a:lnTo>
                  <a:lnTo>
                    <a:pt x="1233042" y="2307335"/>
                  </a:lnTo>
                  <a:lnTo>
                    <a:pt x="3578605" y="1728342"/>
                  </a:lnTo>
                  <a:lnTo>
                    <a:pt x="3494913" y="152780"/>
                  </a:lnTo>
                  <a:lnTo>
                    <a:pt x="1149476" y="766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090C">
                <a:alpha val="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39798" y="2177033"/>
              <a:ext cx="2833497" cy="128041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222628" y="2931413"/>
              <a:ext cx="3437254" cy="2259965"/>
            </a:xfrm>
            <a:custGeom>
              <a:avLst/>
              <a:gdLst/>
              <a:ahLst/>
              <a:cxnLst/>
              <a:rect l="l" t="t" r="r" b="b"/>
              <a:pathLst>
                <a:path w="3437254" h="2259965">
                  <a:moveTo>
                    <a:pt x="5587" y="0"/>
                  </a:moveTo>
                  <a:lnTo>
                    <a:pt x="2793" y="508"/>
                  </a:lnTo>
                  <a:lnTo>
                    <a:pt x="0" y="4699"/>
                  </a:lnTo>
                  <a:lnTo>
                    <a:pt x="634" y="7620"/>
                  </a:lnTo>
                  <a:lnTo>
                    <a:pt x="1122045" y="755142"/>
                  </a:lnTo>
                  <a:lnTo>
                    <a:pt x="1203325" y="2258187"/>
                  </a:lnTo>
                  <a:lnTo>
                    <a:pt x="1205357" y="2259965"/>
                  </a:lnTo>
                  <a:lnTo>
                    <a:pt x="1210564" y="2259965"/>
                  </a:lnTo>
                  <a:lnTo>
                    <a:pt x="1212469" y="2257679"/>
                  </a:lnTo>
                  <a:lnTo>
                    <a:pt x="1131189" y="756158"/>
                  </a:lnTo>
                  <a:lnTo>
                    <a:pt x="3435857" y="153162"/>
                  </a:lnTo>
                  <a:lnTo>
                    <a:pt x="3437254" y="150622"/>
                  </a:lnTo>
                  <a:lnTo>
                    <a:pt x="3435984" y="145796"/>
                  </a:lnTo>
                  <a:lnTo>
                    <a:pt x="3433572" y="144272"/>
                  </a:lnTo>
                  <a:lnTo>
                    <a:pt x="1127252" y="747776"/>
                  </a:lnTo>
                  <a:lnTo>
                    <a:pt x="5587" y="0"/>
                  </a:lnTo>
                  <a:close/>
                </a:path>
              </a:pathLst>
            </a:custGeom>
            <a:solidFill>
              <a:srgbClr val="09090C">
                <a:alpha val="25097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/>
          <p:nvPr/>
        </p:nvSpPr>
        <p:spPr>
          <a:xfrm>
            <a:off x="8502472" y="3153384"/>
            <a:ext cx="7324090" cy="18415"/>
          </a:xfrm>
          <a:custGeom>
            <a:avLst/>
            <a:gdLst/>
            <a:ahLst/>
            <a:cxnLst/>
            <a:rect l="l" t="t" r="r" b="b"/>
            <a:pathLst>
              <a:path w="7324090" h="18414">
                <a:moveTo>
                  <a:pt x="7323835" y="0"/>
                </a:moveTo>
                <a:lnTo>
                  <a:pt x="0" y="0"/>
                </a:lnTo>
                <a:lnTo>
                  <a:pt x="0" y="18034"/>
                </a:lnTo>
                <a:lnTo>
                  <a:pt x="7323835" y="18034"/>
                </a:lnTo>
                <a:lnTo>
                  <a:pt x="7323835" y="0"/>
                </a:lnTo>
                <a:close/>
              </a:path>
            </a:pathLst>
          </a:custGeom>
          <a:solidFill>
            <a:srgbClr val="000000">
              <a:alpha val="2509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 rot="20820000">
            <a:off x="2949244" y="8381193"/>
            <a:ext cx="1794066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Appren</a:t>
            </a:r>
            <a:r>
              <a:rPr dirty="0" baseline="1322" sz="3150" spc="-15" b="1">
                <a:latin typeface="Trebuchet MS"/>
                <a:cs typeface="Trebuchet MS"/>
              </a:rPr>
              <a:t>tissage</a:t>
            </a:r>
            <a:endParaRPr baseline="1322" sz="315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 rot="20820000">
            <a:off x="3201001" y="8811385"/>
            <a:ext cx="1575964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expéri</a:t>
            </a:r>
            <a:r>
              <a:rPr dirty="0" baseline="1322" sz="3150" spc="-15" b="1">
                <a:latin typeface="Trebuchet MS"/>
                <a:cs typeface="Trebuchet MS"/>
              </a:rPr>
              <a:t>entiel</a:t>
            </a:r>
            <a:endParaRPr baseline="1322" sz="315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 rot="20880000">
            <a:off x="2798429" y="6861301"/>
            <a:ext cx="1831111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Connai</a:t>
            </a:r>
            <a:r>
              <a:rPr dirty="0" baseline="1322" sz="3150" spc="-15" b="1">
                <a:latin typeface="Trebuchet MS"/>
                <a:cs typeface="Trebuchet MS"/>
              </a:rPr>
              <a:t>ssance</a:t>
            </a:r>
            <a:r>
              <a:rPr dirty="0" baseline="2645" sz="3150" spc="-15" b="1">
                <a:latin typeface="Trebuchet MS"/>
                <a:cs typeface="Trebuchet MS"/>
              </a:rPr>
              <a:t>s</a:t>
            </a:r>
            <a:endParaRPr baseline="2645" sz="315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 rot="20880000">
            <a:off x="2971430" y="7269642"/>
            <a:ext cx="1665494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acad</a:t>
            </a:r>
            <a:r>
              <a:rPr dirty="0" baseline="1322" sz="3150" spc="-15" b="1">
                <a:latin typeface="Trebuchet MS"/>
                <a:cs typeface="Trebuchet MS"/>
              </a:rPr>
              <a:t>émiqu</a:t>
            </a:r>
            <a:r>
              <a:rPr dirty="0" baseline="2645" sz="3150" spc="-15" b="1">
                <a:latin typeface="Trebuchet MS"/>
                <a:cs typeface="Trebuchet MS"/>
              </a:rPr>
              <a:t>es</a:t>
            </a:r>
            <a:endParaRPr baseline="2645" sz="315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 rot="20820000">
            <a:off x="2625731" y="5305438"/>
            <a:ext cx="2058109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b="1">
                <a:latin typeface="Trebuchet MS"/>
                <a:cs typeface="Trebuchet MS"/>
              </a:rPr>
              <a:t>Compétence</a:t>
            </a:r>
            <a:r>
              <a:rPr dirty="0" baseline="1322" sz="3150" b="1">
                <a:latin typeface="Trebuchet MS"/>
                <a:cs typeface="Trebuchet MS"/>
              </a:rPr>
              <a:t>s</a:t>
            </a:r>
            <a:r>
              <a:rPr dirty="0" baseline="1322" sz="3150" spc="165" b="1">
                <a:latin typeface="Trebuchet MS"/>
                <a:cs typeface="Trebuchet MS"/>
              </a:rPr>
              <a:t> </a:t>
            </a:r>
            <a:r>
              <a:rPr dirty="0" baseline="1322" sz="3150" spc="-37" b="1">
                <a:latin typeface="Trebuchet MS"/>
                <a:cs typeface="Trebuchet MS"/>
              </a:rPr>
              <a:t>et</a:t>
            </a:r>
            <a:endParaRPr baseline="1322" sz="315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 rot="20820000">
            <a:off x="3133377" y="5601008"/>
            <a:ext cx="1263731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stratégies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 rot="20820000">
            <a:off x="2446021" y="3768281"/>
            <a:ext cx="2110998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b="1">
                <a:latin typeface="Trebuchet MS"/>
                <a:cs typeface="Trebuchet MS"/>
              </a:rPr>
              <a:t>Compéten</a:t>
            </a:r>
            <a:r>
              <a:rPr dirty="0" baseline="1322" sz="3150" b="1">
                <a:latin typeface="Trebuchet MS"/>
                <a:cs typeface="Trebuchet MS"/>
              </a:rPr>
              <a:t>ces</a:t>
            </a:r>
            <a:r>
              <a:rPr dirty="0" baseline="1322" sz="3150" spc="142" b="1">
                <a:latin typeface="Trebuchet MS"/>
                <a:cs typeface="Trebuchet MS"/>
              </a:rPr>
              <a:t> </a:t>
            </a:r>
            <a:r>
              <a:rPr dirty="0" baseline="1322" sz="3150" spc="-37" b="1">
                <a:latin typeface="Trebuchet MS"/>
                <a:cs typeface="Trebuchet MS"/>
              </a:rPr>
              <a:t>en</a:t>
            </a:r>
            <a:endParaRPr baseline="1322" sz="315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 rot="20820000">
            <a:off x="3161847" y="4165016"/>
            <a:ext cx="948703" cy="270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30"/>
              </a:lnSpc>
            </a:pPr>
            <a:r>
              <a:rPr dirty="0" sz="2100" spc="-10" b="1">
                <a:latin typeface="Trebuchet MS"/>
                <a:cs typeface="Trebuchet MS"/>
              </a:rPr>
              <a:t>gestion</a:t>
            </a:r>
            <a:endParaRPr sz="21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16000" y="972439"/>
            <a:ext cx="150806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Préparation</a:t>
            </a:r>
            <a:r>
              <a:rPr dirty="0" spc="-100"/>
              <a:t> </a:t>
            </a:r>
            <a:r>
              <a:rPr dirty="0"/>
              <a:t>à</a:t>
            </a:r>
            <a:r>
              <a:rPr dirty="0" spc="-95"/>
              <a:t> </a:t>
            </a:r>
            <a:r>
              <a:rPr dirty="0"/>
              <a:t>l’université</a:t>
            </a:r>
            <a:r>
              <a:rPr dirty="0" spc="-100"/>
              <a:t> </a:t>
            </a:r>
            <a:r>
              <a:rPr dirty="0"/>
              <a:t>–</a:t>
            </a:r>
            <a:r>
              <a:rPr dirty="0" spc="-95"/>
              <a:t> </a:t>
            </a:r>
            <a:r>
              <a:rPr dirty="0"/>
              <a:t>Quelles</a:t>
            </a:r>
            <a:r>
              <a:rPr dirty="0" spc="-95"/>
              <a:t> </a:t>
            </a:r>
            <a:r>
              <a:rPr dirty="0"/>
              <a:t>compétences</a:t>
            </a:r>
            <a:r>
              <a:rPr dirty="0" spc="-100"/>
              <a:t> </a:t>
            </a:r>
            <a:r>
              <a:rPr dirty="0" spc="-25"/>
              <a:t>allez-</a:t>
            </a:r>
            <a:r>
              <a:rPr dirty="0"/>
              <a:t>vous</a:t>
            </a:r>
            <a:r>
              <a:rPr dirty="0" spc="-95"/>
              <a:t> </a:t>
            </a:r>
            <a:r>
              <a:rPr dirty="0"/>
              <a:t>acquérir</a:t>
            </a:r>
            <a:r>
              <a:rPr dirty="0" spc="-100"/>
              <a:t> </a:t>
            </a:r>
            <a:r>
              <a:rPr dirty="0" spc="-5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92846" y="1824316"/>
            <a:ext cx="15129510" cy="691070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530"/>
              </a:spcBef>
              <a:buSzPct val="107692"/>
              <a:buFont typeface="Wingdings"/>
              <a:buChar char=""/>
              <a:tabLst>
                <a:tab pos="316865" algn="l"/>
              </a:tabLst>
            </a:pPr>
            <a:r>
              <a:rPr dirty="0" sz="2600" spc="60" b="1">
                <a:latin typeface="Trebuchet MS"/>
                <a:cs typeface="Trebuchet MS"/>
              </a:rPr>
              <a:t>Programme</a:t>
            </a:r>
            <a:r>
              <a:rPr dirty="0" sz="2600" spc="50" b="1">
                <a:latin typeface="Trebuchet MS"/>
                <a:cs typeface="Trebuchet MS"/>
              </a:rPr>
              <a:t> d’été</a:t>
            </a:r>
            <a:r>
              <a:rPr dirty="0" sz="2600" spc="55" b="1">
                <a:latin typeface="Trebuchet MS"/>
                <a:cs typeface="Trebuchet MS"/>
              </a:rPr>
              <a:t> </a:t>
            </a:r>
            <a:r>
              <a:rPr dirty="0" sz="2600" spc="50" b="1">
                <a:latin typeface="Trebuchet MS"/>
                <a:cs typeface="Trebuchet MS"/>
              </a:rPr>
              <a:t>Réussite </a:t>
            </a:r>
            <a:r>
              <a:rPr dirty="0" sz="2600" spc="45" b="1">
                <a:latin typeface="Trebuchet MS"/>
                <a:cs typeface="Trebuchet MS"/>
              </a:rPr>
              <a:t>universitaire</a:t>
            </a:r>
            <a:r>
              <a:rPr dirty="0" sz="2600" spc="55" b="1">
                <a:latin typeface="Trebuchet MS"/>
                <a:cs typeface="Trebuchet MS"/>
              </a:rPr>
              <a:t> et</a:t>
            </a:r>
            <a:r>
              <a:rPr dirty="0" sz="2600" spc="50" b="1">
                <a:latin typeface="Trebuchet MS"/>
                <a:cs typeface="Trebuchet MS"/>
              </a:rPr>
              <a:t> professionnelle</a:t>
            </a:r>
            <a:r>
              <a:rPr dirty="0" sz="2600" spc="-145" b="1">
                <a:latin typeface="Trebuchet MS"/>
                <a:cs typeface="Trebuchet MS"/>
              </a:rPr>
              <a:t> </a:t>
            </a:r>
            <a:r>
              <a:rPr dirty="0" sz="2600" spc="55" b="1">
                <a:latin typeface="Trebuchet MS"/>
                <a:cs typeface="Trebuchet MS"/>
              </a:rPr>
              <a:t>(CCS)</a:t>
            </a:r>
            <a:endParaRPr sz="2600">
              <a:latin typeface="Trebuchet MS"/>
              <a:cs typeface="Trebuchet MS"/>
            </a:endParaRPr>
          </a:p>
          <a:p>
            <a:pPr marL="1394460" marR="9754870" indent="-692150">
              <a:lnSpc>
                <a:spcPct val="118900"/>
              </a:lnSpc>
            </a:pPr>
            <a:r>
              <a:rPr dirty="0" sz="2600">
                <a:latin typeface="Trebuchet MS"/>
                <a:cs typeface="Trebuchet MS"/>
              </a:rPr>
              <a:t>Développement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professionnel </a:t>
            </a:r>
            <a:r>
              <a:rPr dirty="0" sz="2600">
                <a:latin typeface="Trebuchet MS"/>
                <a:cs typeface="Trebuchet MS"/>
              </a:rPr>
              <a:t>Préparation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aux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entretiens </a:t>
            </a:r>
            <a:r>
              <a:rPr dirty="0" sz="2600">
                <a:latin typeface="Trebuchet MS"/>
                <a:cs typeface="Trebuchet MS"/>
              </a:rPr>
              <a:t>Création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 spc="-25">
                <a:latin typeface="Trebuchet MS"/>
                <a:cs typeface="Trebuchet MS"/>
              </a:rPr>
              <a:t>CV</a:t>
            </a:r>
            <a:endParaRPr sz="2600">
              <a:latin typeface="Trebuchet MS"/>
              <a:cs typeface="Trebuchet MS"/>
            </a:endParaRPr>
          </a:p>
          <a:p>
            <a:pPr marL="702945" marR="10993755" indent="691515">
              <a:lnSpc>
                <a:spcPct val="119100"/>
              </a:lnSpc>
            </a:pPr>
            <a:r>
              <a:rPr dirty="0" sz="2600">
                <a:latin typeface="Trebuchet MS"/>
                <a:cs typeface="Trebuchet MS"/>
              </a:rPr>
              <a:t>Entretiens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simulés </a:t>
            </a:r>
            <a:r>
              <a:rPr dirty="0" sz="2600">
                <a:latin typeface="Trebuchet MS"/>
                <a:cs typeface="Trebuchet MS"/>
              </a:rPr>
              <a:t>Exploration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carrière</a:t>
            </a:r>
            <a:endParaRPr sz="2600">
              <a:latin typeface="Trebuchet MS"/>
              <a:cs typeface="Trebuchet MS"/>
            </a:endParaRPr>
          </a:p>
          <a:p>
            <a:pPr marL="702945" marR="1875155">
              <a:lnSpc>
                <a:spcPts val="3020"/>
              </a:lnSpc>
              <a:spcBef>
                <a:spcPts val="790"/>
              </a:spcBef>
            </a:pPr>
            <a:r>
              <a:rPr dirty="0" sz="2600">
                <a:latin typeface="Trebuchet MS"/>
                <a:cs typeface="Trebuchet MS"/>
              </a:rPr>
              <a:t>Préparation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académique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à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travers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un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cours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universitaire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à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l’Université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du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Wisconsin–Madison</a:t>
            </a:r>
            <a:endParaRPr sz="2600">
              <a:latin typeface="Trebuchet MS"/>
              <a:cs typeface="Trebuchet MS"/>
            </a:endParaRPr>
          </a:p>
          <a:p>
            <a:pPr lvl="1" marL="377190" indent="-306705">
              <a:lnSpc>
                <a:spcPct val="100000"/>
              </a:lnSpc>
              <a:spcBef>
                <a:spcPts val="1019"/>
              </a:spcBef>
              <a:buSzPct val="119230"/>
              <a:buFont typeface="Wingdings"/>
              <a:buChar char=""/>
              <a:tabLst>
                <a:tab pos="377190" algn="l"/>
              </a:tabLst>
            </a:pPr>
            <a:r>
              <a:rPr dirty="0" sz="2600" b="1">
                <a:latin typeface="Trebuchet MS"/>
                <a:cs typeface="Trebuchet MS"/>
              </a:rPr>
              <a:t>Confiance</a:t>
            </a:r>
            <a:r>
              <a:rPr dirty="0" sz="2600" spc="-7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dans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le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processus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de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candidature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à</a:t>
            </a:r>
            <a:r>
              <a:rPr dirty="0" sz="2600" spc="-70" b="1">
                <a:latin typeface="Trebuchet MS"/>
                <a:cs typeface="Trebuchet MS"/>
              </a:rPr>
              <a:t> </a:t>
            </a:r>
            <a:r>
              <a:rPr dirty="0" sz="2600" spc="-10" b="1">
                <a:latin typeface="Trebuchet MS"/>
                <a:cs typeface="Trebuchet MS"/>
              </a:rPr>
              <a:t>l’université</a:t>
            </a:r>
            <a:endParaRPr sz="2600">
              <a:latin typeface="Trebuchet MS"/>
              <a:cs typeface="Trebuchet MS"/>
            </a:endParaRPr>
          </a:p>
          <a:p>
            <a:pPr marL="763270" marR="5080">
              <a:lnSpc>
                <a:spcPts val="3020"/>
              </a:lnSpc>
              <a:spcBef>
                <a:spcPts val="755"/>
              </a:spcBef>
            </a:pPr>
            <a:r>
              <a:rPr dirty="0" sz="2600">
                <a:latin typeface="Trebuchet MS"/>
                <a:cs typeface="Trebuchet MS"/>
              </a:rPr>
              <a:t>Accès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au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Centre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d’écriture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virtuel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pour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obtenir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l’aide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avec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les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rédactions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universitaires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 spc="-25">
                <a:latin typeface="Trebuchet MS"/>
                <a:cs typeface="Trebuchet MS"/>
              </a:rPr>
              <a:t>les </a:t>
            </a:r>
            <a:r>
              <a:rPr dirty="0" sz="2600">
                <a:latin typeface="Trebuchet MS"/>
                <a:cs typeface="Trebuchet MS"/>
              </a:rPr>
              <a:t>essais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10">
                <a:latin typeface="Trebuchet MS"/>
                <a:cs typeface="Trebuchet MS"/>
              </a:rPr>
              <a:t> bourse</a:t>
            </a:r>
            <a:endParaRPr sz="2600">
              <a:latin typeface="Trebuchet MS"/>
              <a:cs typeface="Trebuchet MS"/>
            </a:endParaRPr>
          </a:p>
          <a:p>
            <a:pPr marL="763270" marR="548005">
              <a:lnSpc>
                <a:spcPts val="3020"/>
              </a:lnSpc>
              <a:spcBef>
                <a:spcPts val="690"/>
              </a:spcBef>
            </a:pPr>
            <a:r>
              <a:rPr dirty="0" sz="2600">
                <a:latin typeface="Trebuchet MS"/>
                <a:cs typeface="Trebuchet MS"/>
              </a:rPr>
              <a:t>Tests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pratiques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ACT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tests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d’orientation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du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système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universitaire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du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Wisconsin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(UW-</a:t>
            </a:r>
            <a:r>
              <a:rPr dirty="0" sz="2600" spc="-10">
                <a:latin typeface="Trebuchet MS"/>
                <a:cs typeface="Trebuchet MS"/>
              </a:rPr>
              <a:t>System </a:t>
            </a:r>
            <a:r>
              <a:rPr dirty="0" sz="2600">
                <a:latin typeface="Trebuchet MS"/>
                <a:cs typeface="Trebuchet MS"/>
              </a:rPr>
              <a:t>Placement</a:t>
            </a:r>
            <a:r>
              <a:rPr dirty="0" sz="2600" spc="-5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Tests)</a:t>
            </a:r>
            <a:endParaRPr sz="2600">
              <a:latin typeface="Trebuchet MS"/>
              <a:cs typeface="Trebuchet MS"/>
            </a:endParaRPr>
          </a:p>
          <a:p>
            <a:pPr marL="763270" marR="52069">
              <a:lnSpc>
                <a:spcPts val="3020"/>
              </a:lnSpc>
              <a:spcBef>
                <a:spcPts val="695"/>
              </a:spcBef>
            </a:pPr>
            <a:r>
              <a:rPr dirty="0" sz="2600">
                <a:latin typeface="Trebuchet MS"/>
                <a:cs typeface="Trebuchet MS"/>
              </a:rPr>
              <a:t>Aide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pour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remplir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la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Free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Application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for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Federal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Student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Aid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(FAFSA)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-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demande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gratuite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d’aide </a:t>
            </a:r>
            <a:r>
              <a:rPr dirty="0" sz="2600">
                <a:latin typeface="Trebuchet MS"/>
                <a:cs typeface="Trebuchet MS"/>
              </a:rPr>
              <a:t>fédérale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aux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étudiants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-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pour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l’inscription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à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l’université</a:t>
            </a:r>
            <a:endParaRPr sz="26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0735" y="2566085"/>
            <a:ext cx="142239" cy="1422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55798" y="3038741"/>
            <a:ext cx="132714" cy="1327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0916" y="3526980"/>
            <a:ext cx="132714" cy="1327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6021" y="3986225"/>
            <a:ext cx="132714" cy="13271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71370" y="4446219"/>
            <a:ext cx="142239" cy="14223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76488" y="4926482"/>
            <a:ext cx="142239" cy="14223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71370" y="6411150"/>
            <a:ext cx="142239" cy="14223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78596" y="7260437"/>
            <a:ext cx="142239" cy="14223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77961" y="8103895"/>
            <a:ext cx="142239" cy="14223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95832" y="592975"/>
            <a:ext cx="1150493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0"/>
              <a:t>Devenez</a:t>
            </a:r>
            <a:r>
              <a:rPr dirty="0" spc="55"/>
              <a:t> </a:t>
            </a:r>
            <a:r>
              <a:rPr dirty="0" spc="70"/>
              <a:t>un(e)</a:t>
            </a:r>
            <a:r>
              <a:rPr dirty="0" spc="60"/>
              <a:t> </a:t>
            </a:r>
            <a:r>
              <a:rPr dirty="0" spc="65"/>
              <a:t>étudiant(e)</a:t>
            </a:r>
            <a:r>
              <a:rPr dirty="0" spc="60"/>
              <a:t> </a:t>
            </a:r>
            <a:r>
              <a:rPr dirty="0" spc="80"/>
              <a:t>du</a:t>
            </a:r>
            <a:r>
              <a:rPr dirty="0" spc="60"/>
              <a:t> </a:t>
            </a:r>
            <a:r>
              <a:rPr dirty="0" spc="85"/>
              <a:t>programme</a:t>
            </a:r>
            <a:r>
              <a:rPr dirty="0" spc="60"/>
              <a:t> </a:t>
            </a:r>
            <a:r>
              <a:rPr dirty="0" spc="85"/>
              <a:t>PEOPLE</a:t>
            </a:r>
            <a:r>
              <a:rPr dirty="0" spc="60"/>
              <a:t> </a:t>
            </a:r>
            <a:r>
              <a:rPr dirty="0"/>
              <a:t>!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320" y="5001996"/>
            <a:ext cx="142239" cy="14223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6635" y="6016472"/>
            <a:ext cx="142239" cy="14223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1015980" y="631825"/>
            <a:ext cx="6240780" cy="6499225"/>
            <a:chOff x="11015980" y="631825"/>
            <a:chExt cx="6240780" cy="649922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5980" y="631825"/>
              <a:ext cx="6240526" cy="34254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3722096" y="637158"/>
              <a:ext cx="892175" cy="554355"/>
            </a:xfrm>
            <a:custGeom>
              <a:avLst/>
              <a:gdLst/>
              <a:ahLst/>
              <a:cxnLst/>
              <a:rect l="l" t="t" r="r" b="b"/>
              <a:pathLst>
                <a:path w="892175" h="554355">
                  <a:moveTo>
                    <a:pt x="694182" y="242189"/>
                  </a:moveTo>
                  <a:lnTo>
                    <a:pt x="663194" y="212725"/>
                  </a:lnTo>
                  <a:lnTo>
                    <a:pt x="584581" y="194056"/>
                  </a:lnTo>
                  <a:lnTo>
                    <a:pt x="534035" y="188722"/>
                  </a:lnTo>
                  <a:lnTo>
                    <a:pt x="479679" y="186182"/>
                  </a:lnTo>
                  <a:lnTo>
                    <a:pt x="423799" y="186182"/>
                  </a:lnTo>
                  <a:lnTo>
                    <a:pt x="369189" y="188976"/>
                  </a:lnTo>
                  <a:lnTo>
                    <a:pt x="318643" y="194310"/>
                  </a:lnTo>
                  <a:lnTo>
                    <a:pt x="274701" y="202311"/>
                  </a:lnTo>
                  <a:lnTo>
                    <a:pt x="217424" y="226441"/>
                  </a:lnTo>
                  <a:lnTo>
                    <a:pt x="209169" y="242443"/>
                  </a:lnTo>
                  <a:lnTo>
                    <a:pt x="209169" y="384048"/>
                  </a:lnTo>
                  <a:lnTo>
                    <a:pt x="252476" y="358775"/>
                  </a:lnTo>
                  <a:lnTo>
                    <a:pt x="298831" y="338582"/>
                  </a:lnTo>
                  <a:lnTo>
                    <a:pt x="347599" y="323596"/>
                  </a:lnTo>
                  <a:lnTo>
                    <a:pt x="398780" y="314452"/>
                  </a:lnTo>
                  <a:lnTo>
                    <a:pt x="451739" y="311277"/>
                  </a:lnTo>
                  <a:lnTo>
                    <a:pt x="504571" y="314452"/>
                  </a:lnTo>
                  <a:lnTo>
                    <a:pt x="555879" y="323596"/>
                  </a:lnTo>
                  <a:lnTo>
                    <a:pt x="604520" y="338582"/>
                  </a:lnTo>
                  <a:lnTo>
                    <a:pt x="650875" y="358775"/>
                  </a:lnTo>
                  <a:lnTo>
                    <a:pt x="694182" y="384048"/>
                  </a:lnTo>
                  <a:lnTo>
                    <a:pt x="694182" y="242189"/>
                  </a:lnTo>
                  <a:close/>
                </a:path>
                <a:path w="892175" h="554355">
                  <a:moveTo>
                    <a:pt x="892175" y="163449"/>
                  </a:moveTo>
                  <a:lnTo>
                    <a:pt x="448564" y="0"/>
                  </a:lnTo>
                  <a:lnTo>
                    <a:pt x="5080" y="163449"/>
                  </a:lnTo>
                  <a:lnTo>
                    <a:pt x="105918" y="200660"/>
                  </a:lnTo>
                  <a:lnTo>
                    <a:pt x="97663" y="221361"/>
                  </a:lnTo>
                  <a:lnTo>
                    <a:pt x="92075" y="250825"/>
                  </a:lnTo>
                  <a:lnTo>
                    <a:pt x="91440" y="289941"/>
                  </a:lnTo>
                  <a:lnTo>
                    <a:pt x="98044" y="339852"/>
                  </a:lnTo>
                  <a:lnTo>
                    <a:pt x="90297" y="344424"/>
                  </a:lnTo>
                  <a:lnTo>
                    <a:pt x="84201" y="350901"/>
                  </a:lnTo>
                  <a:lnTo>
                    <a:pt x="80264" y="358902"/>
                  </a:lnTo>
                  <a:lnTo>
                    <a:pt x="78740" y="368300"/>
                  </a:lnTo>
                  <a:lnTo>
                    <a:pt x="78740" y="377444"/>
                  </a:lnTo>
                  <a:lnTo>
                    <a:pt x="82804" y="385572"/>
                  </a:lnTo>
                  <a:lnTo>
                    <a:pt x="89281" y="391287"/>
                  </a:lnTo>
                  <a:lnTo>
                    <a:pt x="76708" y="439547"/>
                  </a:lnTo>
                  <a:lnTo>
                    <a:pt x="54102" y="467487"/>
                  </a:lnTo>
                  <a:lnTo>
                    <a:pt x="29464" y="480568"/>
                  </a:lnTo>
                  <a:lnTo>
                    <a:pt x="10668" y="484378"/>
                  </a:lnTo>
                  <a:lnTo>
                    <a:pt x="5080" y="484886"/>
                  </a:lnTo>
                  <a:lnTo>
                    <a:pt x="0" y="488442"/>
                  </a:lnTo>
                  <a:lnTo>
                    <a:pt x="29972" y="527558"/>
                  </a:lnTo>
                  <a:lnTo>
                    <a:pt x="93472" y="552577"/>
                  </a:lnTo>
                  <a:lnTo>
                    <a:pt x="105918" y="554101"/>
                  </a:lnTo>
                  <a:lnTo>
                    <a:pt x="117729" y="551307"/>
                  </a:lnTo>
                  <a:lnTo>
                    <a:pt x="128016" y="544576"/>
                  </a:lnTo>
                  <a:lnTo>
                    <a:pt x="135382" y="534416"/>
                  </a:lnTo>
                  <a:lnTo>
                    <a:pt x="148844" y="489585"/>
                  </a:lnTo>
                  <a:lnTo>
                    <a:pt x="149352" y="448437"/>
                  </a:lnTo>
                  <a:lnTo>
                    <a:pt x="141859" y="413893"/>
                  </a:lnTo>
                  <a:lnTo>
                    <a:pt x="132080" y="388747"/>
                  </a:lnTo>
                  <a:lnTo>
                    <a:pt x="136906" y="383286"/>
                  </a:lnTo>
                  <a:lnTo>
                    <a:pt x="139954" y="376174"/>
                  </a:lnTo>
                  <a:lnTo>
                    <a:pt x="139954" y="368300"/>
                  </a:lnTo>
                  <a:lnTo>
                    <a:pt x="138303" y="358521"/>
                  </a:lnTo>
                  <a:lnTo>
                    <a:pt x="134112" y="350012"/>
                  </a:lnTo>
                  <a:lnTo>
                    <a:pt x="127254" y="343535"/>
                  </a:lnTo>
                  <a:lnTo>
                    <a:pt x="118872" y="339217"/>
                  </a:lnTo>
                  <a:lnTo>
                    <a:pt x="116332" y="311404"/>
                  </a:lnTo>
                  <a:lnTo>
                    <a:pt x="115824" y="276352"/>
                  </a:lnTo>
                  <a:lnTo>
                    <a:pt x="120142" y="240538"/>
                  </a:lnTo>
                  <a:lnTo>
                    <a:pt x="131318" y="210058"/>
                  </a:lnTo>
                  <a:lnTo>
                    <a:pt x="191389" y="232156"/>
                  </a:lnTo>
                  <a:lnTo>
                    <a:pt x="206756" y="210185"/>
                  </a:lnTo>
                  <a:lnTo>
                    <a:pt x="259969" y="186055"/>
                  </a:lnTo>
                  <a:lnTo>
                    <a:pt x="318262" y="174752"/>
                  </a:lnTo>
                  <a:lnTo>
                    <a:pt x="359537" y="170307"/>
                  </a:lnTo>
                  <a:lnTo>
                    <a:pt x="404622" y="167513"/>
                  </a:lnTo>
                  <a:lnTo>
                    <a:pt x="452374" y="166497"/>
                  </a:lnTo>
                  <a:lnTo>
                    <a:pt x="499872" y="167386"/>
                  </a:lnTo>
                  <a:lnTo>
                    <a:pt x="544830" y="170180"/>
                  </a:lnTo>
                  <a:lnTo>
                    <a:pt x="585978" y="174752"/>
                  </a:lnTo>
                  <a:lnTo>
                    <a:pt x="643382" y="185801"/>
                  </a:lnTo>
                  <a:lnTo>
                    <a:pt x="695579" y="209042"/>
                  </a:lnTo>
                  <a:lnTo>
                    <a:pt x="711454" y="229997"/>
                  </a:lnTo>
                  <a:lnTo>
                    <a:pt x="892175" y="1634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31521" y="4047515"/>
              <a:ext cx="3133864" cy="308311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87270" y="2987687"/>
            <a:ext cx="142239" cy="14224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16000" y="1536370"/>
            <a:ext cx="14541500" cy="74028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b="1">
                <a:latin typeface="Trebuchet MS"/>
                <a:cs typeface="Trebuchet MS"/>
              </a:rPr>
              <a:t>Processus</a:t>
            </a:r>
            <a:r>
              <a:rPr dirty="0" sz="3400" spc="-105" b="1">
                <a:latin typeface="Trebuchet MS"/>
                <a:cs typeface="Trebuchet MS"/>
              </a:rPr>
              <a:t> </a:t>
            </a:r>
            <a:r>
              <a:rPr dirty="0" sz="3400" b="1">
                <a:latin typeface="Trebuchet MS"/>
                <a:cs typeface="Trebuchet MS"/>
              </a:rPr>
              <a:t>de</a:t>
            </a:r>
            <a:r>
              <a:rPr dirty="0" sz="3400" spc="-100" b="1">
                <a:latin typeface="Trebuchet MS"/>
                <a:cs typeface="Trebuchet MS"/>
              </a:rPr>
              <a:t> </a:t>
            </a:r>
            <a:r>
              <a:rPr dirty="0" sz="3400" spc="-10" b="1">
                <a:latin typeface="Trebuchet MS"/>
                <a:cs typeface="Trebuchet MS"/>
              </a:rPr>
              <a:t>candidature</a:t>
            </a:r>
            <a:endParaRPr sz="3400">
              <a:latin typeface="Trebuchet MS"/>
              <a:cs typeface="Trebuchet MS"/>
            </a:endParaRPr>
          </a:p>
          <a:p>
            <a:pPr marL="1007110" marR="6271260" indent="-304165">
              <a:lnSpc>
                <a:spcPct val="119200"/>
              </a:lnSpc>
              <a:spcBef>
                <a:spcPts val="1620"/>
              </a:spcBef>
              <a:buFont typeface="Wingdings"/>
              <a:buChar char=""/>
              <a:tabLst>
                <a:tab pos="1299210" algn="l"/>
              </a:tabLst>
            </a:pPr>
            <a:r>
              <a:rPr dirty="0" sz="2600">
                <a:latin typeface="Trebuchet MS"/>
                <a:cs typeface="Trebuchet MS"/>
              </a:rPr>
              <a:t>Bulletin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scolaire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trimestriel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/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rapport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d’assiduité </a:t>
            </a:r>
            <a:r>
              <a:rPr dirty="0" sz="2600" spc="-10">
                <a:latin typeface="Trebuchet MS"/>
                <a:cs typeface="Trebuchet MS"/>
              </a:rPr>
              <a:t>	</a:t>
            </a:r>
            <a:r>
              <a:rPr dirty="0" sz="2600">
                <a:latin typeface="Trebuchet MS"/>
                <a:cs typeface="Trebuchet MS"/>
              </a:rPr>
              <a:t>Moyenne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pondérée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2,75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ou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 spc="-20">
                <a:latin typeface="Trebuchet MS"/>
                <a:cs typeface="Trebuchet MS"/>
              </a:rPr>
              <a:t>plus</a:t>
            </a:r>
            <a:endParaRPr sz="2600">
              <a:latin typeface="Trebuchet MS"/>
              <a:cs typeface="Trebuchet MS"/>
            </a:endParaRPr>
          </a:p>
          <a:p>
            <a:pPr marL="1007110" indent="-304165">
              <a:lnSpc>
                <a:spcPct val="100000"/>
              </a:lnSpc>
              <a:spcBef>
                <a:spcPts val="2010"/>
              </a:spcBef>
              <a:buFont typeface="Wingdings"/>
              <a:buChar char=""/>
              <a:tabLst>
                <a:tab pos="1007110" algn="l"/>
              </a:tabLst>
            </a:pPr>
            <a:r>
              <a:rPr dirty="0" sz="2600">
                <a:latin typeface="Trebuchet MS"/>
                <a:cs typeface="Trebuchet MS"/>
              </a:rPr>
              <a:t>Questions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à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développement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(500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mots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ou</a:t>
            </a:r>
            <a:r>
              <a:rPr dirty="0" sz="2600" spc="-3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moins)</a:t>
            </a:r>
            <a:endParaRPr sz="2600">
              <a:latin typeface="Trebuchet MS"/>
              <a:cs typeface="Trebuchet MS"/>
            </a:endParaRPr>
          </a:p>
          <a:p>
            <a:pPr marL="1007110" indent="-304165">
              <a:lnSpc>
                <a:spcPct val="100000"/>
              </a:lnSpc>
              <a:spcBef>
                <a:spcPts val="595"/>
              </a:spcBef>
              <a:buFont typeface="Wingdings"/>
              <a:buChar char=""/>
              <a:tabLst>
                <a:tab pos="1007110" algn="l"/>
              </a:tabLst>
            </a:pPr>
            <a:r>
              <a:rPr dirty="0" sz="2600">
                <a:latin typeface="Trebuchet MS"/>
                <a:cs typeface="Trebuchet MS"/>
              </a:rPr>
              <a:t>Lettre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10">
                <a:latin typeface="Trebuchet MS"/>
                <a:cs typeface="Trebuchet MS"/>
              </a:rPr>
              <a:t> recommandation</a:t>
            </a:r>
            <a:endParaRPr sz="2600">
              <a:latin typeface="Trebuchet MS"/>
              <a:cs typeface="Trebuchet MS"/>
            </a:endParaRPr>
          </a:p>
          <a:p>
            <a:pPr marL="1007110" indent="-304165">
              <a:lnSpc>
                <a:spcPct val="100000"/>
              </a:lnSpc>
              <a:spcBef>
                <a:spcPts val="595"/>
              </a:spcBef>
              <a:buFont typeface="Wingdings"/>
              <a:buChar char=""/>
              <a:tabLst>
                <a:tab pos="1007110" algn="l"/>
              </a:tabLst>
            </a:pPr>
            <a:r>
              <a:rPr dirty="0" sz="2600">
                <a:latin typeface="Trebuchet MS"/>
                <a:cs typeface="Trebuchet MS"/>
              </a:rPr>
              <a:t>Candidatures</a:t>
            </a:r>
            <a:r>
              <a:rPr dirty="0" sz="2600" spc="-6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fortement</a:t>
            </a:r>
            <a:r>
              <a:rPr dirty="0" sz="2600" spc="-5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encouragées</a:t>
            </a:r>
            <a:r>
              <a:rPr dirty="0" sz="2600" spc="-5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pour</a:t>
            </a:r>
            <a:r>
              <a:rPr dirty="0" sz="2600" spc="-95">
                <a:latin typeface="Trebuchet MS"/>
                <a:cs typeface="Trebuchet MS"/>
              </a:rPr>
              <a:t> </a:t>
            </a:r>
            <a:r>
              <a:rPr dirty="0" sz="2600" spc="-60">
                <a:latin typeface="Trebuchet MS"/>
                <a:cs typeface="Trebuchet MS"/>
              </a:rPr>
              <a:t>:</a:t>
            </a:r>
            <a:endParaRPr sz="2600">
              <a:latin typeface="Trebuchet MS"/>
              <a:cs typeface="Trebuchet MS"/>
            </a:endParaRPr>
          </a:p>
          <a:p>
            <a:pPr marL="1325245">
              <a:lnSpc>
                <a:spcPct val="100000"/>
              </a:lnSpc>
              <a:spcBef>
                <a:spcPts val="85"/>
              </a:spcBef>
            </a:pPr>
            <a:r>
              <a:rPr dirty="0" sz="2600">
                <a:latin typeface="Trebuchet MS"/>
                <a:cs typeface="Trebuchet MS"/>
              </a:rPr>
              <a:t>Élèves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susceptibles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d’être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les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premiers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leur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famille</a:t>
            </a:r>
            <a:r>
              <a:rPr dirty="0" sz="2600" spc="-7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à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faire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 spc="-25">
                <a:latin typeface="Trebuchet MS"/>
                <a:cs typeface="Trebuchet MS"/>
              </a:rPr>
              <a:t>des</a:t>
            </a:r>
            <a:endParaRPr sz="2600">
              <a:latin typeface="Trebuchet MS"/>
              <a:cs typeface="Trebuchet MS"/>
            </a:endParaRPr>
          </a:p>
          <a:p>
            <a:pPr marL="1325245">
              <a:lnSpc>
                <a:spcPct val="100000"/>
              </a:lnSpc>
              <a:spcBef>
                <a:spcPts val="905"/>
              </a:spcBef>
            </a:pPr>
            <a:r>
              <a:rPr dirty="0" sz="2600">
                <a:latin typeface="Trebuchet MS"/>
                <a:cs typeface="Trebuchet MS"/>
              </a:rPr>
              <a:t>études</a:t>
            </a:r>
            <a:r>
              <a:rPr dirty="0" sz="2600" spc="-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universitaires</a:t>
            </a:r>
            <a:endParaRPr sz="2600">
              <a:latin typeface="Trebuchet MS"/>
              <a:cs typeface="Trebuchet MS"/>
            </a:endParaRPr>
          </a:p>
          <a:p>
            <a:pPr marL="1325245">
              <a:lnSpc>
                <a:spcPct val="100000"/>
              </a:lnSpc>
              <a:spcBef>
                <a:spcPts val="910"/>
              </a:spcBef>
            </a:pPr>
            <a:r>
              <a:rPr dirty="0" sz="2600">
                <a:latin typeface="Trebuchet MS"/>
                <a:cs typeface="Trebuchet MS"/>
              </a:rPr>
              <a:t>Élèves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bénéficiant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d’aides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directes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(repas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gratuits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ou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à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tarif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réduit)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675"/>
              </a:spcBef>
            </a:pPr>
            <a:endParaRPr sz="2600">
              <a:latin typeface="Trebuchet MS"/>
              <a:cs typeface="Trebuchet MS"/>
            </a:endParaRPr>
          </a:p>
          <a:p>
            <a:pPr marL="55244">
              <a:lnSpc>
                <a:spcPts val="2995"/>
              </a:lnSpc>
            </a:pPr>
            <a:r>
              <a:rPr dirty="0" sz="2600" spc="55" b="1">
                <a:latin typeface="Trebuchet MS"/>
                <a:cs typeface="Trebuchet MS"/>
              </a:rPr>
              <a:t>Le</a:t>
            </a:r>
            <a:r>
              <a:rPr dirty="0" sz="2600" spc="50" b="1">
                <a:latin typeface="Trebuchet MS"/>
                <a:cs typeface="Trebuchet MS"/>
              </a:rPr>
              <a:t> </a:t>
            </a:r>
            <a:r>
              <a:rPr dirty="0" sz="2600" spc="45" b="1">
                <a:latin typeface="Trebuchet MS"/>
                <a:cs typeface="Trebuchet MS"/>
              </a:rPr>
              <a:t>saviez-</a:t>
            </a:r>
            <a:r>
              <a:rPr dirty="0" sz="2600" spc="50" b="1">
                <a:latin typeface="Trebuchet MS"/>
                <a:cs typeface="Trebuchet MS"/>
              </a:rPr>
              <a:t>vous </a:t>
            </a:r>
            <a:r>
              <a:rPr dirty="0" sz="2600" spc="-50" b="1">
                <a:latin typeface="Trebuchet MS"/>
                <a:cs typeface="Trebuchet MS"/>
              </a:rPr>
              <a:t>?</a:t>
            </a:r>
            <a:endParaRPr sz="2600">
              <a:latin typeface="Trebuchet MS"/>
              <a:cs typeface="Trebuchet MS"/>
            </a:endParaRPr>
          </a:p>
          <a:p>
            <a:pPr marL="1050290" indent="-304165">
              <a:lnSpc>
                <a:spcPts val="2995"/>
              </a:lnSpc>
              <a:buFont typeface="Wingdings"/>
              <a:buChar char=""/>
              <a:tabLst>
                <a:tab pos="1050290" algn="l"/>
              </a:tabLst>
            </a:pPr>
            <a:r>
              <a:rPr dirty="0" sz="2600">
                <a:latin typeface="Trebuchet MS"/>
                <a:cs typeface="Trebuchet MS"/>
              </a:rPr>
              <a:t>L’année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dernière,</a:t>
            </a:r>
            <a:r>
              <a:rPr dirty="0" sz="2600" spc="-130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91</a:t>
            </a:r>
            <a:r>
              <a:rPr dirty="0" sz="2600" spc="-3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%</a:t>
            </a:r>
            <a:r>
              <a:rPr dirty="0" sz="2600" spc="-30" b="1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nos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étudiant(e)s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ont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poursuivi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études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universitaires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 spc="-50">
                <a:latin typeface="Trebuchet MS"/>
                <a:cs typeface="Trebuchet MS"/>
              </a:rPr>
              <a:t>!</a:t>
            </a:r>
            <a:endParaRPr sz="2600">
              <a:latin typeface="Trebuchet MS"/>
              <a:cs typeface="Trebuchet MS"/>
            </a:endParaRPr>
          </a:p>
          <a:p>
            <a:pPr marL="1038225" indent="-304165">
              <a:lnSpc>
                <a:spcPct val="100000"/>
              </a:lnSpc>
              <a:spcBef>
                <a:spcPts val="595"/>
              </a:spcBef>
              <a:buFont typeface="Wingdings"/>
              <a:buChar char=""/>
              <a:tabLst>
                <a:tab pos="1038225" algn="l"/>
              </a:tabLst>
            </a:pPr>
            <a:r>
              <a:rPr dirty="0" sz="2600">
                <a:latin typeface="Trebuchet MS"/>
                <a:cs typeface="Trebuchet MS"/>
              </a:rPr>
              <a:t>La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bourse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PEOPLE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représente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une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valeur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plus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75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46</a:t>
            </a:r>
            <a:r>
              <a:rPr dirty="0" sz="2600" spc="-2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000</a:t>
            </a:r>
            <a:r>
              <a:rPr dirty="0" sz="2600" spc="-25" b="1">
                <a:latin typeface="Trebuchet MS"/>
                <a:cs typeface="Trebuchet MS"/>
              </a:rPr>
              <a:t> </a:t>
            </a:r>
            <a:r>
              <a:rPr dirty="0" sz="2600" spc="-50" b="1">
                <a:latin typeface="Trebuchet MS"/>
                <a:cs typeface="Trebuchet MS"/>
              </a:rPr>
              <a:t>$</a:t>
            </a:r>
            <a:endParaRPr sz="2600">
              <a:latin typeface="Trebuchet MS"/>
              <a:cs typeface="Trebuchet MS"/>
            </a:endParaRPr>
          </a:p>
          <a:p>
            <a:pPr marL="1038860" marR="5080" indent="-304800">
              <a:lnSpc>
                <a:spcPts val="3020"/>
              </a:lnSpc>
              <a:spcBef>
                <a:spcPts val="780"/>
              </a:spcBef>
              <a:buFont typeface="Wingdings"/>
              <a:buChar char=""/>
              <a:tabLst>
                <a:tab pos="1038860" algn="l"/>
              </a:tabLst>
            </a:pPr>
            <a:r>
              <a:rPr dirty="0" sz="2600" b="1">
                <a:latin typeface="Trebuchet MS"/>
                <a:cs typeface="Trebuchet MS"/>
              </a:rPr>
              <a:t>Plus</a:t>
            </a:r>
            <a:r>
              <a:rPr dirty="0" sz="2600" spc="-3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de</a:t>
            </a:r>
            <a:r>
              <a:rPr dirty="0" sz="2600" spc="-3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1</a:t>
            </a:r>
            <a:r>
              <a:rPr dirty="0" sz="2600" spc="-30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200</a:t>
            </a:r>
            <a:r>
              <a:rPr dirty="0" sz="2600" spc="-50" b="1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étudiant(e)s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ont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intégré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l’Université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du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Wisconsin–</a:t>
            </a:r>
            <a:r>
              <a:rPr dirty="0" sz="2600">
                <a:latin typeface="Trebuchet MS"/>
                <a:cs typeface="Trebuchet MS"/>
              </a:rPr>
              <a:t>Madison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grâce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à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la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bourse PEOPLE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05916" y="972439"/>
            <a:ext cx="1249045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Rester</a:t>
            </a:r>
            <a:r>
              <a:rPr dirty="0" spc="-100"/>
              <a:t> </a:t>
            </a:r>
            <a:r>
              <a:rPr dirty="0"/>
              <a:t>un(e)</a:t>
            </a:r>
            <a:r>
              <a:rPr dirty="0" spc="-95"/>
              <a:t> </a:t>
            </a:r>
            <a:r>
              <a:rPr dirty="0"/>
              <a:t>étudiant(e)</a:t>
            </a:r>
            <a:r>
              <a:rPr dirty="0" spc="-95"/>
              <a:t> </a:t>
            </a:r>
            <a:r>
              <a:rPr dirty="0"/>
              <a:t>actif(ve)</a:t>
            </a:r>
            <a:r>
              <a:rPr dirty="0" spc="-95"/>
              <a:t> </a:t>
            </a:r>
            <a:r>
              <a:rPr dirty="0"/>
              <a:t>du</a:t>
            </a:r>
            <a:r>
              <a:rPr dirty="0" spc="-95"/>
              <a:t> </a:t>
            </a:r>
            <a:r>
              <a:rPr dirty="0"/>
              <a:t>programme</a:t>
            </a:r>
            <a:r>
              <a:rPr dirty="0" spc="-95"/>
              <a:t> </a:t>
            </a:r>
            <a:r>
              <a:rPr dirty="0"/>
              <a:t>PEOPLE</a:t>
            </a:r>
            <a:r>
              <a:rPr dirty="0" spc="-100"/>
              <a:t> </a:t>
            </a:r>
            <a:r>
              <a:rPr dirty="0" spc="-50"/>
              <a:t>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06042" y="2041017"/>
            <a:ext cx="14624050" cy="4251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6865" indent="-304165">
              <a:lnSpc>
                <a:spcPts val="3070"/>
              </a:lnSpc>
              <a:spcBef>
                <a:spcPts val="100"/>
              </a:spcBef>
              <a:buFont typeface="Wingdings"/>
              <a:buChar char=""/>
              <a:tabLst>
                <a:tab pos="316865" algn="l"/>
              </a:tabLst>
            </a:pPr>
            <a:r>
              <a:rPr dirty="0" sz="2600">
                <a:latin typeface="Trebuchet MS"/>
                <a:cs typeface="Trebuchet MS"/>
              </a:rPr>
              <a:t>Moyenne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pondérée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2,75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chaque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semestre</a:t>
            </a:r>
            <a:endParaRPr sz="2600">
              <a:latin typeface="Trebuchet MS"/>
              <a:cs typeface="Trebuchet MS"/>
            </a:endParaRPr>
          </a:p>
          <a:p>
            <a:pPr marL="316865" indent="-304165">
              <a:lnSpc>
                <a:spcPts val="3015"/>
              </a:lnSpc>
              <a:buFont typeface="Wingdings"/>
              <a:buChar char=""/>
              <a:tabLst>
                <a:tab pos="316865" algn="l"/>
              </a:tabLst>
            </a:pPr>
            <a:r>
              <a:rPr dirty="0" sz="2600">
                <a:latin typeface="Trebuchet MS"/>
                <a:cs typeface="Trebuchet MS"/>
              </a:rPr>
              <a:t>Taux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participation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85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%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ou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plus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à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tous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les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événements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PEOPLE</a:t>
            </a:r>
            <a:endParaRPr sz="2600">
              <a:latin typeface="Trebuchet MS"/>
              <a:cs typeface="Trebuchet MS"/>
            </a:endParaRPr>
          </a:p>
          <a:p>
            <a:pPr marL="316865" marR="4612005" indent="-304165">
              <a:lnSpc>
                <a:spcPts val="3020"/>
              </a:lnSpc>
              <a:spcBef>
                <a:spcPts val="130"/>
              </a:spcBef>
              <a:buFont typeface="Wingdings"/>
              <a:buChar char=""/>
              <a:tabLst>
                <a:tab pos="1433195" algn="l"/>
              </a:tabLst>
            </a:pPr>
            <a:r>
              <a:rPr dirty="0" sz="2600">
                <a:latin typeface="Trebuchet MS"/>
                <a:cs typeface="Trebuchet MS"/>
              </a:rPr>
              <a:t>Participation</a:t>
            </a:r>
            <a:r>
              <a:rPr dirty="0" sz="2600" spc="-1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obligatoire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au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Centre</a:t>
            </a:r>
            <a:r>
              <a:rPr dirty="0" sz="2600" spc="-1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académique</a:t>
            </a:r>
            <a:r>
              <a:rPr dirty="0" sz="2600" spc="-10">
                <a:latin typeface="Trebuchet MS"/>
                <a:cs typeface="Trebuchet MS"/>
              </a:rPr>
              <a:t> d’enrichissement </a:t>
            </a:r>
            <a:r>
              <a:rPr dirty="0" sz="2600" spc="-10">
                <a:latin typeface="Trebuchet MS"/>
                <a:cs typeface="Trebuchet MS"/>
              </a:rPr>
              <a:t>	</a:t>
            </a:r>
            <a:r>
              <a:rPr dirty="0" sz="2600" spc="60">
                <a:latin typeface="Trebuchet MS"/>
                <a:cs typeface="Trebuchet MS"/>
              </a:rPr>
              <a:t>Du</a:t>
            </a:r>
            <a:r>
              <a:rPr dirty="0" sz="2600" spc="8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lundi</a:t>
            </a:r>
            <a:r>
              <a:rPr dirty="0" sz="2600" spc="85">
                <a:latin typeface="Trebuchet MS"/>
                <a:cs typeface="Trebuchet MS"/>
              </a:rPr>
              <a:t> </a:t>
            </a:r>
            <a:r>
              <a:rPr dirty="0" sz="2600" spc="55">
                <a:latin typeface="Trebuchet MS"/>
                <a:cs typeface="Trebuchet MS"/>
              </a:rPr>
              <a:t>au</a:t>
            </a:r>
            <a:r>
              <a:rPr dirty="0" sz="2600" spc="8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jeudi,</a:t>
            </a:r>
            <a:r>
              <a:rPr dirty="0" sz="2600" spc="85">
                <a:latin typeface="Trebuchet MS"/>
                <a:cs typeface="Trebuchet MS"/>
              </a:rPr>
              <a:t> </a:t>
            </a:r>
            <a:r>
              <a:rPr dirty="0" sz="2600" spc="55">
                <a:latin typeface="Trebuchet MS"/>
                <a:cs typeface="Trebuchet MS"/>
              </a:rPr>
              <a:t>de</a:t>
            </a:r>
            <a:r>
              <a:rPr dirty="0" sz="2600" spc="85">
                <a:latin typeface="Trebuchet MS"/>
                <a:cs typeface="Trebuchet MS"/>
              </a:rPr>
              <a:t> </a:t>
            </a:r>
            <a:r>
              <a:rPr dirty="0" sz="2600" spc="50">
                <a:latin typeface="Trebuchet MS"/>
                <a:cs typeface="Trebuchet MS"/>
              </a:rPr>
              <a:t>15</a:t>
            </a:r>
            <a:r>
              <a:rPr dirty="0" sz="2600" spc="80">
                <a:latin typeface="Trebuchet MS"/>
                <a:cs typeface="Trebuchet MS"/>
              </a:rPr>
              <a:t> </a:t>
            </a:r>
            <a:r>
              <a:rPr dirty="0" sz="2600" spc="55">
                <a:latin typeface="Trebuchet MS"/>
                <a:cs typeface="Trebuchet MS"/>
              </a:rPr>
              <a:t>h</a:t>
            </a:r>
            <a:r>
              <a:rPr dirty="0" sz="2600" spc="85">
                <a:latin typeface="Trebuchet MS"/>
                <a:cs typeface="Trebuchet MS"/>
              </a:rPr>
              <a:t> </a:t>
            </a:r>
            <a:r>
              <a:rPr dirty="0" sz="2600" spc="50">
                <a:latin typeface="Trebuchet MS"/>
                <a:cs typeface="Trebuchet MS"/>
              </a:rPr>
              <a:t>30</a:t>
            </a:r>
            <a:r>
              <a:rPr dirty="0" sz="2600" spc="80">
                <a:latin typeface="Trebuchet MS"/>
                <a:cs typeface="Trebuchet MS"/>
              </a:rPr>
              <a:t> </a:t>
            </a:r>
            <a:r>
              <a:rPr dirty="0" sz="2600" spc="50">
                <a:latin typeface="Trebuchet MS"/>
                <a:cs typeface="Trebuchet MS"/>
              </a:rPr>
              <a:t>à</a:t>
            </a:r>
            <a:r>
              <a:rPr dirty="0" sz="2600" spc="85">
                <a:latin typeface="Trebuchet MS"/>
                <a:cs typeface="Trebuchet MS"/>
              </a:rPr>
              <a:t> </a:t>
            </a:r>
            <a:r>
              <a:rPr dirty="0" sz="2600" spc="50">
                <a:latin typeface="Trebuchet MS"/>
                <a:cs typeface="Trebuchet MS"/>
              </a:rPr>
              <a:t>18</a:t>
            </a:r>
            <a:r>
              <a:rPr dirty="0" sz="2600" spc="85">
                <a:latin typeface="Trebuchet MS"/>
                <a:cs typeface="Trebuchet MS"/>
              </a:rPr>
              <a:t> </a:t>
            </a:r>
            <a:r>
              <a:rPr dirty="0" sz="2600" spc="55">
                <a:latin typeface="Trebuchet MS"/>
                <a:cs typeface="Trebuchet MS"/>
              </a:rPr>
              <a:t>h</a:t>
            </a:r>
            <a:r>
              <a:rPr dirty="0" sz="2600" spc="80">
                <a:latin typeface="Trebuchet MS"/>
                <a:cs typeface="Trebuchet MS"/>
              </a:rPr>
              <a:t> </a:t>
            </a:r>
            <a:r>
              <a:rPr dirty="0" sz="2600" spc="25">
                <a:latin typeface="Trebuchet MS"/>
                <a:cs typeface="Trebuchet MS"/>
              </a:rPr>
              <a:t>00</a:t>
            </a:r>
            <a:endParaRPr sz="2600">
              <a:latin typeface="Trebuchet MS"/>
              <a:cs typeface="Trebuchet MS"/>
            </a:endParaRPr>
          </a:p>
          <a:p>
            <a:pPr marL="1433195">
              <a:lnSpc>
                <a:spcPts val="2875"/>
              </a:lnSpc>
            </a:pPr>
            <a:r>
              <a:rPr dirty="0" sz="2600">
                <a:latin typeface="Trebuchet MS"/>
                <a:cs typeface="Trebuchet MS"/>
              </a:rPr>
              <a:t>Moyenne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&gt;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3,0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=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1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jour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par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semaine</a:t>
            </a:r>
            <a:endParaRPr sz="2600">
              <a:latin typeface="Trebuchet MS"/>
              <a:cs typeface="Trebuchet MS"/>
            </a:endParaRPr>
          </a:p>
          <a:p>
            <a:pPr marL="1433195">
              <a:lnSpc>
                <a:spcPts val="3015"/>
              </a:lnSpc>
            </a:pPr>
            <a:r>
              <a:rPr dirty="0" sz="2600">
                <a:latin typeface="Trebuchet MS"/>
                <a:cs typeface="Trebuchet MS"/>
              </a:rPr>
              <a:t>Moyenne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&lt;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3,0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=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2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jours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par</a:t>
            </a:r>
            <a:r>
              <a:rPr dirty="0" sz="2600" spc="-3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semaine</a:t>
            </a:r>
            <a:endParaRPr sz="2600">
              <a:latin typeface="Trebuchet MS"/>
              <a:cs typeface="Trebuchet MS"/>
            </a:endParaRPr>
          </a:p>
          <a:p>
            <a:pPr marL="317500" marR="199390" indent="-304800">
              <a:lnSpc>
                <a:spcPts val="3020"/>
              </a:lnSpc>
              <a:spcBef>
                <a:spcPts val="135"/>
              </a:spcBef>
              <a:buFont typeface="Wingdings"/>
              <a:buChar char=""/>
              <a:tabLst>
                <a:tab pos="317500" algn="l"/>
              </a:tabLst>
            </a:pPr>
            <a:r>
              <a:rPr dirty="0" sz="2600">
                <a:latin typeface="Trebuchet MS"/>
                <a:cs typeface="Trebuchet MS"/>
              </a:rPr>
              <a:t>Participation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obligatoire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chaque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année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à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la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PEOPLE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Summer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University</a:t>
            </a:r>
            <a:r>
              <a:rPr dirty="0" sz="2600" spc="-8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(PSU)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-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Université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d’été PEOPLE</a:t>
            </a:r>
            <a:endParaRPr sz="2600">
              <a:latin typeface="Trebuchet MS"/>
              <a:cs typeface="Trebuchet MS"/>
            </a:endParaRPr>
          </a:p>
          <a:p>
            <a:pPr marL="316865" indent="-304165">
              <a:lnSpc>
                <a:spcPts val="2875"/>
              </a:lnSpc>
              <a:buFont typeface="Wingdings"/>
              <a:buChar char=""/>
              <a:tabLst>
                <a:tab pos="316865" algn="l"/>
              </a:tabLst>
            </a:pPr>
            <a:r>
              <a:rPr dirty="0" sz="2600">
                <a:latin typeface="Trebuchet MS"/>
                <a:cs typeface="Trebuchet MS"/>
              </a:rPr>
              <a:t>Respect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obligatoire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la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politique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divulgation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et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d’exclusion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du</a:t>
            </a:r>
            <a:r>
              <a:rPr dirty="0" sz="2600" spc="-8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programme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PEOPLE</a:t>
            </a:r>
            <a:endParaRPr sz="2600">
              <a:latin typeface="Trebuchet MS"/>
              <a:cs typeface="Trebuchet MS"/>
            </a:endParaRPr>
          </a:p>
          <a:p>
            <a:pPr marL="317500" marR="5080" indent="-304800">
              <a:lnSpc>
                <a:spcPts val="3020"/>
              </a:lnSpc>
              <a:spcBef>
                <a:spcPts val="130"/>
              </a:spcBef>
              <a:buFont typeface="Wingdings"/>
              <a:buChar char=""/>
              <a:tabLst>
                <a:tab pos="317500" algn="l"/>
              </a:tabLst>
            </a:pPr>
            <a:r>
              <a:rPr dirty="0" sz="2600">
                <a:latin typeface="Trebuchet MS"/>
                <a:cs typeface="Trebuchet MS"/>
              </a:rPr>
              <a:t>Inscription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continue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dans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un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lycée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partenaire</a:t>
            </a:r>
            <a:r>
              <a:rPr dirty="0" sz="2600" spc="-40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du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MMSD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(Madison</a:t>
            </a:r>
            <a:r>
              <a:rPr dirty="0" sz="2600" spc="-9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Metropolitan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School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District)</a:t>
            </a:r>
            <a:r>
              <a:rPr dirty="0" sz="2600" spc="-45">
                <a:latin typeface="Trebuchet MS"/>
                <a:cs typeface="Trebuchet MS"/>
              </a:rPr>
              <a:t> </a:t>
            </a:r>
            <a:r>
              <a:rPr dirty="0" sz="2600" spc="-25">
                <a:latin typeface="Trebuchet MS"/>
                <a:cs typeface="Trebuchet MS"/>
              </a:rPr>
              <a:t>ou </a:t>
            </a:r>
            <a:r>
              <a:rPr dirty="0" sz="2600">
                <a:latin typeface="Trebuchet MS"/>
                <a:cs typeface="Trebuchet MS"/>
              </a:rPr>
              <a:t>du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MPS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(Milwaukee</a:t>
            </a:r>
            <a:r>
              <a:rPr dirty="0" sz="2600" spc="-25">
                <a:latin typeface="Trebuchet MS"/>
                <a:cs typeface="Trebuchet MS"/>
              </a:rPr>
              <a:t> </a:t>
            </a:r>
            <a:r>
              <a:rPr dirty="0" sz="2600">
                <a:latin typeface="Trebuchet MS"/>
                <a:cs typeface="Trebuchet MS"/>
              </a:rPr>
              <a:t>Public</a:t>
            </a:r>
            <a:r>
              <a:rPr dirty="0" sz="2600" spc="-20">
                <a:latin typeface="Trebuchet MS"/>
                <a:cs typeface="Trebuchet MS"/>
              </a:rPr>
              <a:t> </a:t>
            </a:r>
            <a:r>
              <a:rPr dirty="0" sz="2600" spc="-10">
                <a:latin typeface="Trebuchet MS"/>
                <a:cs typeface="Trebuchet MS"/>
              </a:rPr>
              <a:t>Schools)</a:t>
            </a:r>
            <a:endParaRPr sz="26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4018" y="3360420"/>
            <a:ext cx="151764" cy="15176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0914" y="3774490"/>
            <a:ext cx="151764" cy="1517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40914" y="4135399"/>
            <a:ext cx="151764" cy="15176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659" y="111607"/>
            <a:ext cx="17965420" cy="9969944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692997" y="748411"/>
            <a:ext cx="8682355" cy="1233170"/>
          </a:xfrm>
          <a:prstGeom prst="rect"/>
          <a:solidFill>
            <a:srgbClr val="BD0001"/>
          </a:solidFill>
        </p:spPr>
        <p:txBody>
          <a:bodyPr wrap="square" lIns="0" tIns="225425" rIns="0" bIns="0" rtlCol="0" vert="horz">
            <a:spAutoFit/>
          </a:bodyPr>
          <a:lstStyle/>
          <a:p>
            <a:pPr marL="1105535">
              <a:lnSpc>
                <a:spcPct val="100000"/>
              </a:lnSpc>
              <a:spcBef>
                <a:spcPts val="1775"/>
              </a:spcBef>
            </a:pPr>
            <a:r>
              <a:rPr dirty="0" sz="4750">
                <a:solidFill>
                  <a:srgbClr val="FFFFFF"/>
                </a:solidFill>
                <a:latin typeface="Arial"/>
                <a:cs typeface="Arial"/>
              </a:rPr>
              <a:t>Dates</a:t>
            </a:r>
            <a:r>
              <a:rPr dirty="0" sz="47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>
                <a:solidFill>
                  <a:srgbClr val="FFFFFF"/>
                </a:solidFill>
                <a:latin typeface="Arial"/>
                <a:cs typeface="Arial"/>
              </a:rPr>
              <a:t>clés</a:t>
            </a:r>
            <a:r>
              <a:rPr dirty="0" sz="47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47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750" spc="-10">
                <a:solidFill>
                  <a:srgbClr val="FFFFFF"/>
                </a:solidFill>
                <a:latin typeface="Arial"/>
                <a:cs typeface="Arial"/>
              </a:rPr>
              <a:t>candidature</a:t>
            </a:r>
            <a:endParaRPr sz="47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59877" y="3059327"/>
            <a:ext cx="14687550" cy="1548765"/>
          </a:xfrm>
          <a:custGeom>
            <a:avLst/>
            <a:gdLst/>
            <a:ahLst/>
            <a:cxnLst/>
            <a:rect l="l" t="t" r="r" b="b"/>
            <a:pathLst>
              <a:path w="14687550" h="1548764">
                <a:moveTo>
                  <a:pt x="2786507" y="198462"/>
                </a:moveTo>
                <a:lnTo>
                  <a:pt x="0" y="198462"/>
                </a:lnTo>
                <a:lnTo>
                  <a:pt x="0" y="1548599"/>
                </a:lnTo>
                <a:lnTo>
                  <a:pt x="2786507" y="1548599"/>
                </a:lnTo>
                <a:lnTo>
                  <a:pt x="2786507" y="198462"/>
                </a:lnTo>
                <a:close/>
              </a:path>
              <a:path w="14687550" h="1548764">
                <a:moveTo>
                  <a:pt x="10727563" y="117411"/>
                </a:moveTo>
                <a:lnTo>
                  <a:pt x="7941056" y="117411"/>
                </a:lnTo>
                <a:lnTo>
                  <a:pt x="7941056" y="1467548"/>
                </a:lnTo>
                <a:lnTo>
                  <a:pt x="10727563" y="1467548"/>
                </a:lnTo>
                <a:lnTo>
                  <a:pt x="10727563" y="117411"/>
                </a:lnTo>
                <a:close/>
              </a:path>
              <a:path w="14687550" h="1548764">
                <a:moveTo>
                  <a:pt x="14687296" y="0"/>
                </a:moveTo>
                <a:lnTo>
                  <a:pt x="11900789" y="0"/>
                </a:lnTo>
                <a:lnTo>
                  <a:pt x="11900789" y="1350137"/>
                </a:lnTo>
                <a:lnTo>
                  <a:pt x="14687296" y="1350137"/>
                </a:lnTo>
                <a:lnTo>
                  <a:pt x="14687296" y="0"/>
                </a:lnTo>
                <a:close/>
              </a:path>
            </a:pathLst>
          </a:custGeom>
          <a:solidFill>
            <a:srgbClr val="FBF2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908492" y="3325355"/>
            <a:ext cx="2075180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 b="1">
                <a:latin typeface="Arial"/>
                <a:cs typeface="Arial"/>
              </a:rPr>
              <a:t>24</a:t>
            </a:r>
            <a:r>
              <a:rPr dirty="0" sz="1850" spc="-10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novembre</a:t>
            </a:r>
            <a:r>
              <a:rPr dirty="0" sz="1850" spc="-5" b="1">
                <a:latin typeface="Arial"/>
                <a:cs typeface="Arial"/>
              </a:rPr>
              <a:t> </a:t>
            </a:r>
            <a:r>
              <a:rPr dirty="0" sz="1850" spc="-20" b="1">
                <a:latin typeface="Arial"/>
                <a:cs typeface="Arial"/>
              </a:rPr>
              <a:t>2025</a:t>
            </a:r>
            <a:endParaRPr sz="18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08492" y="3722204"/>
            <a:ext cx="2943225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>
                <a:latin typeface="Arial"/>
                <a:cs typeface="Arial"/>
              </a:rPr>
              <a:t>Ouverture</a:t>
            </a:r>
            <a:r>
              <a:rPr dirty="0" sz="1850" spc="-2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des</a:t>
            </a:r>
            <a:r>
              <a:rPr dirty="0" sz="1850" spc="-20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candidatures</a:t>
            </a:r>
            <a:endParaRPr sz="18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61384" y="6962812"/>
            <a:ext cx="2787015" cy="1350645"/>
          </a:xfrm>
          <a:prstGeom prst="rect">
            <a:avLst/>
          </a:prstGeom>
          <a:solidFill>
            <a:srgbClr val="FBF2F0"/>
          </a:solidFill>
        </p:spPr>
        <p:txBody>
          <a:bodyPr wrap="square" lIns="0" tIns="20066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580"/>
              </a:spcBef>
            </a:pPr>
            <a:endParaRPr sz="185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</a:pPr>
            <a:r>
              <a:rPr dirty="0" sz="1850">
                <a:latin typeface="Arial"/>
                <a:cs typeface="Arial"/>
              </a:rPr>
              <a:t>Clôture</a:t>
            </a:r>
            <a:r>
              <a:rPr dirty="0" sz="1850" spc="-1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des</a:t>
            </a:r>
            <a:r>
              <a:rPr dirty="0" sz="1850" spc="-15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candidatures</a:t>
            </a:r>
            <a:endParaRPr sz="185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905"/>
              </a:spcBef>
            </a:pPr>
            <a:r>
              <a:rPr dirty="0" sz="1850" b="1">
                <a:latin typeface="Arial"/>
                <a:cs typeface="Arial"/>
              </a:rPr>
              <a:t>9</a:t>
            </a:r>
            <a:r>
              <a:rPr dirty="0" sz="1850" spc="-10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janvier</a:t>
            </a:r>
            <a:r>
              <a:rPr dirty="0" sz="1850" spc="-10" b="1">
                <a:latin typeface="Arial"/>
                <a:cs typeface="Arial"/>
              </a:rPr>
              <a:t> </a:t>
            </a:r>
            <a:r>
              <a:rPr dirty="0" sz="1850" spc="-20" b="1">
                <a:latin typeface="Arial"/>
                <a:cs typeface="Arial"/>
              </a:rPr>
              <a:t>2026</a:t>
            </a:r>
            <a:endParaRPr sz="18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41238" y="2985952"/>
            <a:ext cx="2787015" cy="1915795"/>
          </a:xfrm>
          <a:prstGeom prst="rect">
            <a:avLst/>
          </a:prstGeom>
          <a:solidFill>
            <a:srgbClr val="FBF2F0"/>
          </a:solidFill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endParaRPr sz="1850">
              <a:latin typeface="Times New Roman"/>
              <a:cs typeface="Times New Roman"/>
            </a:endParaRPr>
          </a:p>
          <a:p>
            <a:pPr marL="168910" marR="116205">
              <a:lnSpc>
                <a:spcPct val="140800"/>
              </a:lnSpc>
            </a:pPr>
            <a:r>
              <a:rPr dirty="0" sz="1850" b="1">
                <a:latin typeface="Arial"/>
                <a:cs typeface="Arial"/>
              </a:rPr>
              <a:t>25</a:t>
            </a:r>
            <a:r>
              <a:rPr dirty="0" sz="1850" spc="10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au</a:t>
            </a:r>
            <a:r>
              <a:rPr dirty="0" sz="1850" spc="15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31</a:t>
            </a:r>
            <a:r>
              <a:rPr dirty="0" sz="1850" spc="15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janvier</a:t>
            </a:r>
            <a:r>
              <a:rPr dirty="0" sz="1850" spc="15" b="1">
                <a:latin typeface="Arial"/>
                <a:cs typeface="Arial"/>
              </a:rPr>
              <a:t> </a:t>
            </a:r>
            <a:r>
              <a:rPr dirty="0" sz="1850" spc="-20" b="1">
                <a:latin typeface="Arial"/>
                <a:cs typeface="Arial"/>
              </a:rPr>
              <a:t>2026 </a:t>
            </a:r>
            <a:r>
              <a:rPr dirty="0" sz="1850">
                <a:latin typeface="Arial"/>
                <a:cs typeface="Arial"/>
              </a:rPr>
              <a:t>Notification</a:t>
            </a:r>
            <a:r>
              <a:rPr dirty="0" sz="1850" spc="-3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des</a:t>
            </a:r>
            <a:r>
              <a:rPr dirty="0" sz="1850" spc="-25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familles </a:t>
            </a:r>
            <a:r>
              <a:rPr dirty="0" sz="1850">
                <a:latin typeface="Arial"/>
                <a:cs typeface="Arial"/>
              </a:rPr>
              <a:t>concernant le</a:t>
            </a:r>
            <a:r>
              <a:rPr dirty="0" sz="1850" spc="5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statut </a:t>
            </a:r>
            <a:r>
              <a:rPr dirty="0" sz="1850">
                <a:latin typeface="Arial"/>
                <a:cs typeface="Arial"/>
              </a:rPr>
              <a:t>(accepté,</a:t>
            </a:r>
            <a:r>
              <a:rPr dirty="0" sz="1850" spc="-3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liste</a:t>
            </a:r>
            <a:r>
              <a:rPr dirty="0" sz="1850" spc="-30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d’attente,</a:t>
            </a:r>
            <a:endParaRPr sz="18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97536" y="4956771"/>
            <a:ext cx="761365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 spc="-10">
                <a:latin typeface="Arial"/>
                <a:cs typeface="Arial"/>
              </a:rPr>
              <a:t>refusé)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06417" y="6992163"/>
            <a:ext cx="3058160" cy="1350645"/>
          </a:xfrm>
          <a:prstGeom prst="rect">
            <a:avLst/>
          </a:prstGeom>
          <a:solidFill>
            <a:srgbClr val="FBF2F0"/>
          </a:solidFill>
        </p:spPr>
        <p:txBody>
          <a:bodyPr wrap="square" lIns="0" tIns="59690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470"/>
              </a:spcBef>
            </a:pPr>
            <a:r>
              <a:rPr dirty="0" sz="1850">
                <a:latin typeface="Arial"/>
                <a:cs typeface="Arial"/>
              </a:rPr>
              <a:t>Date</a:t>
            </a:r>
            <a:r>
              <a:rPr dirty="0" sz="1850" spc="-1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limite</a:t>
            </a:r>
            <a:r>
              <a:rPr dirty="0" sz="1850" spc="-1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de</a:t>
            </a:r>
            <a:r>
              <a:rPr dirty="0" sz="1850" spc="-10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remise</a:t>
            </a:r>
            <a:r>
              <a:rPr dirty="0" sz="1850" spc="-10">
                <a:latin typeface="Arial"/>
                <a:cs typeface="Arial"/>
              </a:rPr>
              <a:t> </a:t>
            </a:r>
            <a:r>
              <a:rPr dirty="0" sz="1850" spc="-25">
                <a:latin typeface="Arial"/>
                <a:cs typeface="Arial"/>
              </a:rPr>
              <a:t>des</a:t>
            </a:r>
            <a:endParaRPr sz="1850">
              <a:latin typeface="Arial"/>
              <a:cs typeface="Arial"/>
            </a:endParaRPr>
          </a:p>
          <a:p>
            <a:pPr marL="139065">
              <a:lnSpc>
                <a:spcPct val="100000"/>
              </a:lnSpc>
              <a:spcBef>
                <a:spcPts val="905"/>
              </a:spcBef>
            </a:pPr>
            <a:r>
              <a:rPr dirty="0" sz="1850">
                <a:latin typeface="Arial"/>
                <a:cs typeface="Arial"/>
              </a:rPr>
              <a:t>documents</a:t>
            </a:r>
            <a:r>
              <a:rPr dirty="0" sz="1850" spc="-40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d’inscription</a:t>
            </a:r>
            <a:endParaRPr sz="1850">
              <a:latin typeface="Arial"/>
              <a:cs typeface="Arial"/>
            </a:endParaRPr>
          </a:p>
          <a:p>
            <a:pPr marL="139065">
              <a:lnSpc>
                <a:spcPct val="100000"/>
              </a:lnSpc>
              <a:spcBef>
                <a:spcPts val="905"/>
              </a:spcBef>
            </a:pPr>
            <a:r>
              <a:rPr dirty="0" sz="1850" b="1">
                <a:latin typeface="Arial"/>
                <a:cs typeface="Arial"/>
              </a:rPr>
              <a:t>1 au 7</a:t>
            </a:r>
            <a:r>
              <a:rPr dirty="0" sz="1850" spc="5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février </a:t>
            </a:r>
            <a:r>
              <a:rPr dirty="0" sz="1850" spc="-20" b="1">
                <a:latin typeface="Arial"/>
                <a:cs typeface="Arial"/>
              </a:rPr>
              <a:t>2026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886581" y="3413404"/>
            <a:ext cx="2075180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 b="1">
                <a:latin typeface="Arial"/>
                <a:cs typeface="Arial"/>
              </a:rPr>
              <a:t>1 au 7</a:t>
            </a:r>
            <a:r>
              <a:rPr dirty="0" sz="1850" spc="5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février </a:t>
            </a:r>
            <a:r>
              <a:rPr dirty="0" sz="1850" spc="-20" b="1">
                <a:latin typeface="Arial"/>
                <a:cs typeface="Arial"/>
              </a:rPr>
              <a:t>2026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86581" y="3810254"/>
            <a:ext cx="2929255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>
                <a:latin typeface="Arial"/>
                <a:cs typeface="Arial"/>
              </a:rPr>
              <a:t>Participation</a:t>
            </a:r>
            <a:r>
              <a:rPr dirty="0" sz="1850" spc="-1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au</a:t>
            </a:r>
            <a:r>
              <a:rPr dirty="0" sz="1850" spc="-10">
                <a:latin typeface="Arial"/>
                <a:cs typeface="Arial"/>
              </a:rPr>
              <a:t> programme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86581" y="4207103"/>
            <a:ext cx="2718435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>
                <a:latin typeface="Arial"/>
                <a:cs typeface="Arial"/>
              </a:rPr>
              <a:t>ACE</a:t>
            </a:r>
            <a:r>
              <a:rPr dirty="0" sz="1850" spc="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(Centre</a:t>
            </a:r>
            <a:r>
              <a:rPr dirty="0" sz="1850" spc="15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académique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86581" y="4603953"/>
            <a:ext cx="1877060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 spc="-10">
                <a:latin typeface="Arial"/>
                <a:cs typeface="Arial"/>
              </a:rPr>
              <a:t>d’enrichissement)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80812" y="7124230"/>
            <a:ext cx="2787015" cy="1350645"/>
          </a:xfrm>
          <a:prstGeom prst="rect">
            <a:avLst/>
          </a:prstGeom>
          <a:solidFill>
            <a:srgbClr val="FBF2F0"/>
          </a:solidFill>
        </p:spPr>
        <p:txBody>
          <a:bodyPr wrap="square" lIns="0" tIns="1562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30"/>
              </a:spcBef>
            </a:pPr>
            <a:endParaRPr sz="1850">
              <a:latin typeface="Times New Roman"/>
              <a:cs typeface="Times New Roman"/>
            </a:endParaRPr>
          </a:p>
          <a:p>
            <a:pPr marL="109855">
              <a:lnSpc>
                <a:spcPts val="2150"/>
              </a:lnSpc>
              <a:spcBef>
                <a:spcPts val="5"/>
              </a:spcBef>
            </a:pPr>
            <a:r>
              <a:rPr dirty="0" sz="1850">
                <a:latin typeface="Arial"/>
                <a:cs typeface="Arial"/>
              </a:rPr>
              <a:t>Première</a:t>
            </a:r>
            <a:r>
              <a:rPr dirty="0" sz="1850" spc="-35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cohorte</a:t>
            </a:r>
            <a:endParaRPr sz="1850">
              <a:latin typeface="Arial"/>
              <a:cs typeface="Arial"/>
            </a:endParaRPr>
          </a:p>
          <a:p>
            <a:pPr marL="109855">
              <a:lnSpc>
                <a:spcPts val="2150"/>
              </a:lnSpc>
            </a:pPr>
            <a:r>
              <a:rPr dirty="0" sz="1850" b="1">
                <a:latin typeface="Arial"/>
                <a:cs typeface="Arial"/>
              </a:rPr>
              <a:t>7</a:t>
            </a:r>
            <a:r>
              <a:rPr dirty="0" sz="1850" spc="-10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février</a:t>
            </a:r>
            <a:r>
              <a:rPr dirty="0" sz="1850" spc="-10" b="1">
                <a:latin typeface="Arial"/>
                <a:cs typeface="Arial"/>
              </a:rPr>
              <a:t> </a:t>
            </a:r>
            <a:r>
              <a:rPr dirty="0" sz="1850" spc="-20" b="1">
                <a:latin typeface="Arial"/>
                <a:cs typeface="Arial"/>
              </a:rPr>
              <a:t>2026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919581" y="3442754"/>
            <a:ext cx="2338070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 b="1">
                <a:latin typeface="Arial"/>
                <a:cs typeface="Arial"/>
              </a:rPr>
              <a:t>15</a:t>
            </a:r>
            <a:r>
              <a:rPr dirty="0" sz="1850" spc="10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au</a:t>
            </a:r>
            <a:r>
              <a:rPr dirty="0" sz="1850" spc="15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21</a:t>
            </a:r>
            <a:r>
              <a:rPr dirty="0" sz="1850" spc="15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février</a:t>
            </a:r>
            <a:r>
              <a:rPr dirty="0" sz="1850" spc="15" b="1">
                <a:latin typeface="Arial"/>
                <a:cs typeface="Arial"/>
              </a:rPr>
              <a:t> </a:t>
            </a:r>
            <a:r>
              <a:rPr dirty="0" sz="1850" spc="-20" b="1">
                <a:latin typeface="Arial"/>
                <a:cs typeface="Arial"/>
              </a:rPr>
              <a:t>2026</a:t>
            </a:r>
            <a:endParaRPr sz="18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919581" y="3839603"/>
            <a:ext cx="2626360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>
                <a:latin typeface="Arial"/>
                <a:cs typeface="Arial"/>
              </a:rPr>
              <a:t>Révision finale de</a:t>
            </a:r>
            <a:r>
              <a:rPr dirty="0" sz="1850" spc="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la </a:t>
            </a:r>
            <a:r>
              <a:rPr dirty="0" sz="1850" spc="-10">
                <a:latin typeface="Arial"/>
                <a:cs typeface="Arial"/>
              </a:rPr>
              <a:t>liste</a:t>
            </a:r>
            <a:endParaRPr sz="18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19581" y="4236453"/>
            <a:ext cx="932815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 spc="-10">
                <a:latin typeface="Arial"/>
                <a:cs typeface="Arial"/>
              </a:rPr>
              <a:t>d’attente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036434" y="3586098"/>
            <a:ext cx="3542029" cy="1168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0" spc="540">
                <a:latin typeface="Arial"/>
                <a:cs typeface="Arial"/>
              </a:rPr>
              <a:t>Merci</a:t>
            </a:r>
            <a:r>
              <a:rPr dirty="0" sz="7500" spc="290">
                <a:latin typeface="Arial"/>
                <a:cs typeface="Arial"/>
              </a:rPr>
              <a:t> </a:t>
            </a:r>
            <a:r>
              <a:rPr dirty="0" sz="7500" spc="300">
                <a:latin typeface="Arial"/>
                <a:cs typeface="Arial"/>
              </a:rPr>
              <a:t>!</a:t>
            </a:r>
            <a:endParaRPr sz="7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46705" y="6189345"/>
            <a:ext cx="8157845" cy="4679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900">
                <a:solidFill>
                  <a:srgbClr val="C3030C"/>
                </a:solidFill>
                <a:latin typeface="Verdana"/>
                <a:cs typeface="Verdana"/>
              </a:rPr>
              <a:t>Pour</a:t>
            </a:r>
            <a:r>
              <a:rPr dirty="0" sz="2900" spc="-15">
                <a:solidFill>
                  <a:srgbClr val="C3030C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C3030C"/>
                </a:solidFill>
                <a:latin typeface="Verdana"/>
                <a:cs typeface="Verdana"/>
              </a:rPr>
              <a:t>plus</a:t>
            </a:r>
            <a:r>
              <a:rPr dirty="0" sz="2900" spc="-15">
                <a:solidFill>
                  <a:srgbClr val="C3030C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C3030C"/>
                </a:solidFill>
                <a:latin typeface="Verdana"/>
                <a:cs typeface="Verdana"/>
              </a:rPr>
              <a:t>d’informations,</a:t>
            </a:r>
            <a:r>
              <a:rPr dirty="0" sz="2900" spc="-15">
                <a:solidFill>
                  <a:srgbClr val="C3030C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C3030C"/>
                </a:solidFill>
                <a:latin typeface="Verdana"/>
                <a:cs typeface="Verdana"/>
              </a:rPr>
              <a:t>visitez</a:t>
            </a:r>
            <a:r>
              <a:rPr dirty="0" sz="2900" spc="-15">
                <a:solidFill>
                  <a:srgbClr val="C3030C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C3030C"/>
                </a:solidFill>
                <a:latin typeface="Verdana"/>
                <a:cs typeface="Verdana"/>
              </a:rPr>
              <a:t>notre</a:t>
            </a:r>
            <a:r>
              <a:rPr dirty="0" sz="2900" spc="-15">
                <a:solidFill>
                  <a:srgbClr val="C3030C"/>
                </a:solidFill>
                <a:latin typeface="Verdana"/>
                <a:cs typeface="Verdana"/>
              </a:rPr>
              <a:t> </a:t>
            </a:r>
            <a:r>
              <a:rPr dirty="0" sz="2900">
                <a:solidFill>
                  <a:srgbClr val="C3030C"/>
                </a:solidFill>
                <a:latin typeface="Verdana"/>
                <a:cs typeface="Verdana"/>
              </a:rPr>
              <a:t>site</a:t>
            </a:r>
            <a:r>
              <a:rPr dirty="0" sz="2900" spc="-15">
                <a:solidFill>
                  <a:srgbClr val="C3030C"/>
                </a:solidFill>
                <a:latin typeface="Verdana"/>
                <a:cs typeface="Verdana"/>
              </a:rPr>
              <a:t> </a:t>
            </a:r>
            <a:r>
              <a:rPr dirty="0" sz="2900" spc="-50">
                <a:solidFill>
                  <a:srgbClr val="C3030C"/>
                </a:solidFill>
                <a:latin typeface="Verdana"/>
                <a:cs typeface="Verdana"/>
              </a:rPr>
              <a:t>: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881017" y="6189345"/>
            <a:ext cx="5656580" cy="4679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900" spc="-10" b="1">
                <a:solidFill>
                  <a:srgbClr val="C3030C"/>
                </a:solidFill>
                <a:latin typeface="Arial"/>
                <a:cs typeface="Arial"/>
                <a:hlinkClick r:id="rId2"/>
              </a:rPr>
              <a:t>https://peopleprogram.wisc.edu/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799674C485DE4E92452D1B6D821974" ma:contentTypeVersion="12" ma:contentTypeDescription="Create a new document." ma:contentTypeScope="" ma:versionID="709378ddb1e45fd97bdee5a40b302dcc">
  <xsd:schema xmlns:xsd="http://www.w3.org/2001/XMLSchema" xmlns:xs="http://www.w3.org/2001/XMLSchema" xmlns:p="http://schemas.microsoft.com/office/2006/metadata/properties" xmlns:ns2="c293021e-17cc-4612-962c-64144b63652e" xmlns:ns3="4ec167de-bed2-43d7-b0c7-6ca56267f1ef" targetNamespace="http://schemas.microsoft.com/office/2006/metadata/properties" ma:root="true" ma:fieldsID="4ed402c01df47090aa5b03150d4e7e77" ns2:_="" ns3:_="">
    <xsd:import namespace="c293021e-17cc-4612-962c-64144b63652e"/>
    <xsd:import namespace="4ec167de-bed2-43d7-b0c7-6ca56267f1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3021e-17cc-4612-962c-64144b6365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8fd1163-aeca-4b93-bbe7-d2ae2d1c31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c167de-bed2-43d7-b0c7-6ca56267f1e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9d42b40-1e56-4c39-9471-fbaf0b4dc403}" ma:internalName="TaxCatchAll" ma:showField="CatchAllData" ma:web="4ec167de-bed2-43d7-b0c7-6ca56267f1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293021e-17cc-4612-962c-64144b63652e">
      <Terms xmlns="http://schemas.microsoft.com/office/infopath/2007/PartnerControls"/>
    </lcf76f155ced4ddcb4097134ff3c332f>
    <TaxCatchAll xmlns="4ec167de-bed2-43d7-b0c7-6ca56267f1ef" xsi:nil="true"/>
  </documentManagement>
</p:properties>
</file>

<file path=customXml/itemProps1.xml><?xml version="1.0" encoding="utf-8"?>
<ds:datastoreItem xmlns:ds="http://schemas.openxmlformats.org/officeDocument/2006/customXml" ds:itemID="{C2FEFEE1-C588-4B60-97CA-01E62CBC87FD}"/>
</file>

<file path=customXml/itemProps2.xml><?xml version="1.0" encoding="utf-8"?>
<ds:datastoreItem xmlns:ds="http://schemas.openxmlformats.org/officeDocument/2006/customXml" ds:itemID="{757E652D-DD4A-4985-8291-46E0A95EB3AD}"/>
</file>

<file path=customXml/itemProps3.xml><?xml version="1.0" encoding="utf-8"?>
<ds:datastoreItem xmlns:ds="http://schemas.openxmlformats.org/officeDocument/2006/customXml" ds:itemID="{463028D7-FAA6-4C95-BD5C-1C588C7DC2D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PEOPLE Milwaukee Recruitment Presentation</dc:title>
  <dc:creator>PEOPLE Precollege</dc:creator>
  <cp:keywords>DAGyl16UxSc,BADi4UiWwEM,0</cp:keywords>
  <dcterms:created xsi:type="dcterms:W3CDTF">2025-11-13T16:05:01Z</dcterms:created>
  <dcterms:modified xsi:type="dcterms:W3CDTF">2025-11-13T16:05:01Z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2025-11-04T00:00:00Z</vt:filetime>
  </property>
  <property fmtid="{D5CDD505-2E9C-101B-9397-08002B2CF9AE}" pid="3" name="Creator">
    <vt:lpwstr>Foxit Software Inc.</vt:lpwstr>
  </property>
  <property fmtid="{D5CDD505-2E9C-101B-9397-08002B2CF9AE}" pid="4" name="LastSaved">
    <vt:filetime>2025-11-13T00:00:00Z</vt:filetime>
  </property>
  <property fmtid="{D5CDD505-2E9C-101B-9397-08002B2CF9AE}" pid="5" name="Producer">
    <vt:lpwstr>Foxit PDF Creator Version 2025.2.0.16160</vt:lpwstr>
  </property>
  <property fmtid="{D5CDD505-2E9C-101B-9397-08002B2CF9AE}" pid="6" name="ContentTypeId">
    <vt:lpwstr>0x0101004E799674C485DE4E92452D1B6D821974</vt:lpwstr>
  </property>
</Properties>
</file>